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notesMasterIdLst>
    <p:notesMasterId r:id="rId40"/>
  </p:notesMasterIdLst>
  <p:handoutMasterIdLst>
    <p:handoutMasterId r:id="rId41"/>
  </p:handoutMasterIdLst>
  <p:sldIdLst>
    <p:sldId id="503" r:id="rId2"/>
    <p:sldId id="276" r:id="rId3"/>
    <p:sldId id="353" r:id="rId4"/>
    <p:sldId id="690" r:id="rId5"/>
    <p:sldId id="691" r:id="rId6"/>
    <p:sldId id="692" r:id="rId7"/>
    <p:sldId id="693" r:id="rId8"/>
    <p:sldId id="694" r:id="rId9"/>
    <p:sldId id="695" r:id="rId10"/>
    <p:sldId id="704" r:id="rId11"/>
    <p:sldId id="698" r:id="rId12"/>
    <p:sldId id="699" r:id="rId13"/>
    <p:sldId id="706" r:id="rId14"/>
    <p:sldId id="716" r:id="rId15"/>
    <p:sldId id="713" r:id="rId16"/>
    <p:sldId id="717" r:id="rId17"/>
    <p:sldId id="718" r:id="rId18"/>
    <p:sldId id="719" r:id="rId19"/>
    <p:sldId id="724" r:id="rId20"/>
    <p:sldId id="725" r:id="rId21"/>
    <p:sldId id="728" r:id="rId22"/>
    <p:sldId id="726" r:id="rId23"/>
    <p:sldId id="639" r:id="rId24"/>
    <p:sldId id="684" r:id="rId25"/>
    <p:sldId id="721" r:id="rId26"/>
    <p:sldId id="722" r:id="rId27"/>
    <p:sldId id="723" r:id="rId28"/>
    <p:sldId id="610" r:id="rId29"/>
    <p:sldId id="663" r:id="rId30"/>
    <p:sldId id="700" r:id="rId31"/>
    <p:sldId id="701" r:id="rId32"/>
    <p:sldId id="702" r:id="rId33"/>
    <p:sldId id="680" r:id="rId34"/>
    <p:sldId id="687" r:id="rId35"/>
    <p:sldId id="727" r:id="rId36"/>
    <p:sldId id="633" r:id="rId37"/>
    <p:sldId id="504" r:id="rId38"/>
    <p:sldId id="505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Въведение" id="{A0C7653D-1924-4F56-9E27-AA2B21F1DA92}">
          <p14:sldIdLst>
            <p14:sldId id="503"/>
            <p14:sldId id="276"/>
          </p14:sldIdLst>
        </p14:section>
        <p14:section name="Компютърни системи" id="{66DCFE1F-60FD-44F2-BE82-706DDBC14898}">
          <p14:sldIdLst>
            <p14:sldId id="353"/>
            <p14:sldId id="690"/>
            <p14:sldId id="691"/>
            <p14:sldId id="692"/>
            <p14:sldId id="693"/>
            <p14:sldId id="694"/>
            <p14:sldId id="695"/>
            <p14:sldId id="704"/>
            <p14:sldId id="698"/>
            <p14:sldId id="699"/>
          </p14:sldIdLst>
        </p14:section>
        <p14:section name="Команди и скриптове" id="{61F28C69-B0BB-4341-A9C9-57EBAF7B1FC9}">
          <p14:sldIdLst>
            <p14:sldId id="706"/>
            <p14:sldId id="716"/>
            <p14:sldId id="713"/>
            <p14:sldId id="717"/>
            <p14:sldId id="718"/>
            <p14:sldId id="719"/>
          </p14:sldIdLst>
        </p14:section>
        <p14:section name="Пример: Показване на дата и час в Windows" id="{11E2EEE4-6F02-0349-AF91-DCE4BE34E0F3}">
          <p14:sldIdLst>
            <p14:sldId id="724"/>
            <p14:sldId id="725"/>
            <p14:sldId id="728"/>
            <p14:sldId id="726"/>
          </p14:sldIdLst>
        </p14:section>
        <p14:section name="Конфигурационни файлове" id="{C1DF9EB4-CE77-CA44-907B-BD32599A00F3}">
          <p14:sldIdLst>
            <p14:sldId id="639"/>
            <p14:sldId id="684"/>
            <p14:sldId id="721"/>
            <p14:sldId id="722"/>
            <p14:sldId id="723"/>
          </p14:sldIdLst>
        </p14:section>
        <p14:section name="Защита и архивиране на информация" id="{EB44CA50-B176-0C4C-B0D0-5459023C7783}">
          <p14:sldIdLst>
            <p14:sldId id="610"/>
            <p14:sldId id="663"/>
            <p14:sldId id="700"/>
            <p14:sldId id="701"/>
            <p14:sldId id="702"/>
          </p14:sldIdLst>
        </p14:section>
        <p14:section name="Пример: Показване на мрежова информация и системен статус" id="{84AE8ACC-8579-5941-B81E-E0775AEB5B07}">
          <p14:sldIdLst>
            <p14:sldId id="680"/>
            <p14:sldId id="687"/>
            <p14:sldId id="727"/>
          </p14:sldIdLst>
        </p14:section>
        <p14:section name="Заключение" id="{E19D07F1-86E2-47E9-B2AB-7ADC4F89DC12}">
          <p14:sldIdLst>
            <p14:sldId id="633"/>
            <p14:sldId id="504"/>
            <p14:sldId id="50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CB4BF2F8-D32F-9387-A6CE-368ED6EFDCF0}" name="Zaraliev" initials="KZ" userId="S::Zaraliev@students.softuni.bg::e1c6524a-140e-4108-9ad5-216363431969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C" initials="P" lastIdx="8" clrIdx="0">
    <p:extLst>
      <p:ext uri="{19B8F6BF-5375-455C-9EA6-DF929625EA0E}">
        <p15:presenceInfo xmlns:p15="http://schemas.microsoft.com/office/powerpoint/2012/main" userId="PC" providerId="None"/>
      </p:ext>
    </p:extLst>
  </p:cmAuthor>
  <p:cmAuthor id="2" name="Mirela Damyanova" initials="MD" lastIdx="5" clrIdx="1">
    <p:extLst>
      <p:ext uri="{19B8F6BF-5375-455C-9EA6-DF929625EA0E}">
        <p15:presenceInfo xmlns:p15="http://schemas.microsoft.com/office/powerpoint/2012/main" userId="Mirela Damyanov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E194"/>
    <a:srgbClr val="A6F9F9"/>
    <a:srgbClr val="FD9090"/>
    <a:srgbClr val="96FC98"/>
    <a:srgbClr val="234465"/>
    <a:srgbClr val="ADB4C3"/>
    <a:srgbClr val="EA91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–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–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16D9F66E-5EB9-4882-86FB-DCBF35E3C3E4}" styleName="Medium Style 4 –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22838BEF-8BB2-4498-84A7-C5851F593DF1}" styleName="Medium Style 4 –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2A488322-F2BA-4B5B-9748-0D474271808F}" styleName="Medium Style 3 –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979" autoAdjust="0"/>
    <p:restoredTop sz="95188" autoAdjust="0"/>
  </p:normalViewPr>
  <p:slideViewPr>
    <p:cSldViewPr showGuides="1">
      <p:cViewPr varScale="1">
        <p:scale>
          <a:sx n="103" d="100"/>
          <a:sy n="103" d="100"/>
        </p:scale>
        <p:origin x="184" y="312"/>
      </p:cViewPr>
      <p:guideLst>
        <p:guide orient="horz" pos="2184"/>
        <p:guide pos="3840"/>
      </p:guideLst>
    </p:cSldViewPr>
  </p:slideViewPr>
  <p:outlineViewPr>
    <p:cViewPr>
      <p:scale>
        <a:sx n="33" d="100"/>
        <a:sy n="33" d="100"/>
      </p:scale>
      <p:origin x="0" y="-9989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6566"/>
    </p:cViewPr>
  </p:sorterViewPr>
  <p:notesViewPr>
    <p:cSldViewPr>
      <p:cViewPr varScale="1">
        <p:scale>
          <a:sx n="60" d="100"/>
          <a:sy n="60" d="100"/>
        </p:scale>
        <p:origin x="3187" y="48"/>
      </p:cViewPr>
      <p:guideLst/>
    </p:cSldViewPr>
  </p:notesViewPr>
  <p:gridSpacing cx="45000" cy="45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commentAuthors" Target="commentAuthors.xml"/><Relationship Id="rId47" Type="http://schemas.microsoft.com/office/2018/10/relationships/authors" Target="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F20103-83CC-4A54-8FDE-9D37FC2629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53962-26EF-44E4-9E69-61B1727AB1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87215-0C8F-4762-A664-737A353EC9A4}" type="datetimeFigureOut">
              <a:rPr lang="bg-BG" smtClean="0"/>
              <a:t>4.09.25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A6967E-448F-4887-8FCB-34482EFBCC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-1" y="8892000"/>
            <a:ext cx="6443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bg-BG" sz="1100" dirty="0"/>
              <a:t>Работна група </a:t>
            </a:r>
            <a:r>
              <a:rPr lang="ru-RU" sz="1100" dirty="0"/>
              <a:t>"Образование по програмиране и ИТ</a:t>
            </a:r>
            <a:r>
              <a:rPr lang="bg-BG" sz="1100" dirty="0"/>
              <a:t>", с подкрепата на </a:t>
            </a:r>
            <a:r>
              <a:rPr lang="en-US" sz="1100" dirty="0">
                <a:hlinkClick r:id="rId2"/>
              </a:rPr>
              <a:t>SoftUni</a:t>
            </a:r>
            <a:endParaRPr lang="en-US" sz="11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554C2-DDBA-40E2-9536-53A07EC502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443999" y="8892000"/>
            <a:ext cx="412413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318AE-53F9-47EA-B5FE-E9473933AF11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150602968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84649-876A-46C9-8472-14CB09C070D8}" type="datetimeFigureOut">
              <a:rPr lang="en-US" smtClean="0"/>
              <a:t>9/4/25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488999" y="8892000"/>
            <a:ext cx="367414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067CD-8E6B-4360-9AA8-C5DF2A48A6D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2000"/>
            <a:ext cx="648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bg-BG" sz="1100" dirty="0"/>
              <a:t>Работна група </a:t>
            </a:r>
            <a:r>
              <a:rPr lang="bg-BG" dirty="0"/>
              <a:t>"Образование по програмиране и ИТ"</a:t>
            </a:r>
            <a:r>
              <a:rPr lang="bg-BG" sz="1100" dirty="0"/>
              <a:t>, с подкрепата на </a:t>
            </a:r>
            <a:r>
              <a:rPr lang="en-US" sz="1100" dirty="0">
                <a:hlinkClick r:id="rId2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530847692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8" name="Slide Image Placeholder 7">
            <a:extLst>
              <a:ext uri="{FF2B5EF4-FFF2-40B4-BE49-F238E27FC236}">
                <a16:creationId xmlns:a16="http://schemas.microsoft.com/office/drawing/2014/main" id="{78811095-27E9-49AB-972B-D4E20B3963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9" name="Notes Placeholder 8">
            <a:extLst>
              <a:ext uri="{FF2B5EF4-FFF2-40B4-BE49-F238E27FC236}">
                <a16:creationId xmlns:a16="http://schemas.microsoft.com/office/drawing/2014/main" id="{E923224B-0CC3-475A-8628-8A90751AE6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288A3F3-90B1-4930-8D00-5603BDABEF1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4894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7548A-4D3C-449B-81A5-FA4BE4628490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472CE7-61C1-4B7B-B0C8-5A45F017871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88444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>
            <a:extLst>
              <a:ext uri="{FF2B5EF4-FFF2-40B4-BE49-F238E27FC236}">
                <a16:creationId xmlns:a16="http://schemas.microsoft.com/office/drawing/2014/main" id="{A1F0B3C6-2E53-4CA3-86D1-53D46EC352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5" name="Notes Placeholder 14">
            <a:extLst>
              <a:ext uri="{FF2B5EF4-FFF2-40B4-BE49-F238E27FC236}">
                <a16:creationId xmlns:a16="http://schemas.microsoft.com/office/drawing/2014/main" id="{149CC699-A079-49A5-A4D6-73B7F849A7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121F4233-7E9A-40D2-9066-2DB14E2FA5A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18F1DFF-B3E7-4ABF-97EE-0BBF3A961EC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85307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D88B0D8-949C-482D-990A-2DAB14AD4AD1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474633-D38D-4432-867B-70F325FA70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0985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D88B0D8-949C-482D-990A-2DAB14AD4AD1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474633-D38D-4432-867B-70F325FA70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08695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D88B0D8-949C-482D-990A-2DAB14AD4AD1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474633-D38D-4432-867B-70F325FA70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52413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D88B0D8-949C-482D-990A-2DAB14AD4AD1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474633-D38D-4432-867B-70F325FA70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7714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D88B0D8-949C-482D-990A-2DAB14AD4AD1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474633-D38D-4432-867B-70F325FA70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52377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E65F1CA9-65DC-416B-8882-B3A5E415CE67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5" name="Footer Placeholder 7">
            <a:extLst>
              <a:ext uri="{FF2B5EF4-FFF2-40B4-BE49-F238E27FC236}">
                <a16:creationId xmlns:a16="http://schemas.microsoft.com/office/drawing/2014/main" id="{43FAF785-0C8D-730E-8E59-68198DC82CE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2000"/>
            <a:ext cx="648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bg-BG" sz="1100" dirty="0"/>
              <a:t>Работна група </a:t>
            </a:r>
            <a:r>
              <a:rPr lang="bg-BG" dirty="0"/>
              <a:t>"Образование по програмиране и ИТ"</a:t>
            </a:r>
            <a:r>
              <a:rPr lang="bg-BG" sz="1100" dirty="0"/>
              <a:t>, с подкрепата на </a:t>
            </a:r>
            <a:r>
              <a:rPr lang="en-US" sz="1100" dirty="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6893447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049B984-F964-47FF-8179-0A3007CE21C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059BE0-D868-413B-AAA1-1CC88D1F52C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5903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Bottom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 userDrawn="1"/>
        </p:nvSpPr>
        <p:spPr>
          <a:xfrm>
            <a:off x="0" y="6702676"/>
            <a:ext cx="12195176" cy="1553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3" name="Picture Placeholder Title Image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90123" y="3400017"/>
            <a:ext cx="5248260" cy="2188983"/>
          </a:xfrm>
        </p:spPr>
        <p:txBody>
          <a:bodyPr/>
          <a:lstStyle>
            <a:lvl1pPr marL="0" indent="0" algn="ctr" latinLnBrk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0" name="Company Web Site">
            <a:extLst>
              <a:ext uri="{FF2B5EF4-FFF2-40B4-BE49-F238E27FC236}">
                <a16:creationId xmlns:a16="http://schemas.microsoft.com/office/drawing/2014/main" id="{0B99B1EE-62FA-4AA4-920C-D444D6C0B77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90120" y="6086106"/>
            <a:ext cx="5248260" cy="341313"/>
          </a:xfrm>
        </p:spPr>
        <p:txBody>
          <a:bodyPr lIns="36000" rIns="36000" anchor="ctr" anchorCtr="0">
            <a:noAutofit/>
          </a:bodyPr>
          <a:lstStyle>
            <a:lvl1pPr marL="0" indent="0" algn="r">
              <a:buNone/>
              <a:defRPr sz="1800"/>
            </a:lvl1pPr>
          </a:lstStyle>
          <a:p>
            <a:pPr lvl="0"/>
            <a:r>
              <a:rPr lang="en-US" dirty="0"/>
              <a:t>https://softuni.foundation  </a:t>
            </a:r>
          </a:p>
        </p:txBody>
      </p:sp>
      <p:sp>
        <p:nvSpPr>
          <p:cNvPr id="6" name="Company Name">
            <a:extLst>
              <a:ext uri="{FF2B5EF4-FFF2-40B4-BE49-F238E27FC236}">
                <a16:creationId xmlns:a16="http://schemas.microsoft.com/office/drawing/2014/main" id="{2A76510A-0BAE-A827-E77C-BE88E38F52A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90122" y="5698189"/>
            <a:ext cx="5248260" cy="374236"/>
          </a:xfrm>
        </p:spPr>
        <p:txBody>
          <a:bodyPr lIns="36000" rIns="36000" anchor="ctr" anchorCtr="0">
            <a:normAutofit/>
          </a:bodyPr>
          <a:lstStyle>
            <a:lvl1pPr marL="0" indent="0" algn="r">
              <a:buNone/>
              <a:defRPr sz="2000" b="1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SoftUni Foundation</a:t>
            </a:r>
          </a:p>
        </p:txBody>
      </p:sp>
      <p:sp>
        <p:nvSpPr>
          <p:cNvPr id="31" name="Author Position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534045" y="6085863"/>
            <a:ext cx="4751953" cy="34155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800" b="0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URL</a:t>
            </a:r>
          </a:p>
        </p:txBody>
      </p:sp>
      <p:sp>
        <p:nvSpPr>
          <p:cNvPr id="30" name="Author Name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534046" y="5251106"/>
            <a:ext cx="4751954" cy="724904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Authors</a:t>
            </a:r>
          </a:p>
        </p:txBody>
      </p:sp>
      <p:sp>
        <p:nvSpPr>
          <p:cNvPr id="43" name="Presentation Subtitle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54746" y="1402942"/>
            <a:ext cx="11083636" cy="1306057"/>
          </a:xfrm>
        </p:spPr>
        <p:txBody>
          <a:bodyPr anchor="t" anchorCtr="0">
            <a:normAutofit/>
          </a:bodyPr>
          <a:lstStyle>
            <a:lvl1pPr marL="0" indent="0" algn="ctr" latinLnBrk="0">
              <a:buNone/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Presentation Subtitle</a:t>
            </a:r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746" y="321501"/>
            <a:ext cx="11083636" cy="971589"/>
          </a:xfrm>
        </p:spPr>
        <p:txBody>
          <a:bodyPr>
            <a:normAutofit/>
          </a:bodyPr>
          <a:lstStyle>
            <a:lvl1pPr algn="ctr" latinLnBrk="0">
              <a:defRPr sz="5400"/>
            </a:lvl1pPr>
          </a:lstStyle>
          <a:p>
            <a:r>
              <a:rPr lang="en-US" noProof="0" dirty="0"/>
              <a:t>Presentation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4D0DB3-F60A-469B-7831-209CB666CCE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549" y="4325954"/>
            <a:ext cx="2538082" cy="633046"/>
          </a:xfrm>
          <a:prstGeom prst="rect">
            <a:avLst/>
          </a:prstGeom>
        </p:spPr>
      </p:pic>
      <p:pic>
        <p:nvPicPr>
          <p:cNvPr id="5" name="Picture 4" title="CC-BY-NC-SA License">
            <a:hlinkClick r:id="rId3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2D40731C-0303-A69D-63FD-E048A73CA59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02682" y="4321352"/>
            <a:ext cx="1809336" cy="63304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0654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Bottom"/>
          <p:cNvSpPr/>
          <p:nvPr/>
        </p:nvSpPr>
        <p:spPr>
          <a:xfrm>
            <a:off x="2" y="6264000"/>
            <a:ext cx="12192000" cy="594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6750ECE4-94E0-469B-B8E4-562792823B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62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bg2"/>
                </a:solidFill>
              </a:defRPr>
            </a:lvl1pPr>
          </a:lstStyle>
          <a:p>
            <a:fld id="{2BF067CD-8E6B-4360-9AA8-C5DF2A48A6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Oval Logo Holder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Text Placeholder Right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56000" y="1195931"/>
            <a:ext cx="5545597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9" name="Text Placeholder Left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5931"/>
            <a:ext cx="5545598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E03301DA-D0AF-46FD-8740-2F761250203A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5" name="Slide Title">
            <a:extLst>
              <a:ext uri="{FF2B5EF4-FFF2-40B4-BE49-F238E27FC236}">
                <a16:creationId xmlns:a16="http://schemas.microsoft.com/office/drawing/2014/main" id="{EA9A94D1-F9F6-4D7B-85E3-896A987B6A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5" y="100750"/>
            <a:ext cx="10270595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9792D8-D354-4699-B7D6-B8CB7F77594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98753" y="5340443"/>
            <a:ext cx="1334859" cy="98286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6351E19-25DA-EAD2-9FBE-358B6135D72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0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>
            <a:extLst>
              <a:ext uri="{FF2B5EF4-FFF2-40B4-BE49-F238E27FC236}">
                <a16:creationId xmlns:a16="http://schemas.microsoft.com/office/drawing/2014/main" id="{F888EE71-82B3-40F1-A63F-7417422FB4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44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4" name="Text Placeholder Body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69002" y="1353866"/>
            <a:ext cx="7426234" cy="5219931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Picture Placeholder Left"/>
          <p:cNvSpPr>
            <a:spLocks noGrp="1"/>
          </p:cNvSpPr>
          <p:nvPr>
            <p:ph type="pic" idx="1" hasCustomPrompt="1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 latinLnBrk="0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noProof="0"/>
              <a:t>Your Picture Here</a:t>
            </a:r>
          </a:p>
        </p:txBody>
      </p:sp>
      <p:sp>
        <p:nvSpPr>
          <p:cNvPr id="3" name="Rectangle Left Second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Left First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Down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Rectangle Top">
            <a:extLst>
              <a:ext uri="{FF2B5EF4-FFF2-40B4-BE49-F238E27FC236}">
                <a16:creationId xmlns:a16="http://schemas.microsoft.com/office/drawing/2014/main" id="{274B8F05-DFCE-47BD-BAFD-DF93E1A63BDD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3F218E34-55D7-4290-BFE4-80F31F9415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F3DB3E-BDAA-8201-9A01-2F52640A84C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01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Bottom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 userDrawn="1"/>
        </p:nvSpPr>
        <p:spPr>
          <a:xfrm>
            <a:off x="0" y="6371332"/>
            <a:ext cx="12195176" cy="4872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107753B-8639-4399-B782-EE5377184D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6988" y="1461842"/>
            <a:ext cx="10731663" cy="3047158"/>
          </a:xfrm>
        </p:spPr>
        <p:txBody>
          <a:bodyPr>
            <a:normAutofit/>
          </a:bodyPr>
          <a:lstStyle>
            <a:lvl1pPr algn="ctr">
              <a:defRPr sz="13800"/>
            </a:lvl1pPr>
          </a:lstStyle>
          <a:p>
            <a:r>
              <a:rPr lang="bg-BG" dirty="0"/>
              <a:t>Въпроси?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206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615109" y="5585916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3529216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Slide Body Text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6125"/>
            <a:ext cx="11818096" cy="5528766"/>
          </a:xfrm>
        </p:spPr>
        <p:txBody>
          <a:bodyPr/>
          <a:lstStyle>
            <a:lvl1pPr latinLnBrk="0">
              <a:buClr>
                <a:schemeClr val="tx1"/>
              </a:buClr>
              <a:defRPr/>
            </a:lvl1pPr>
            <a:lvl2pPr latinLnBrk="0">
              <a:buClr>
                <a:schemeClr val="tx1"/>
              </a:buClr>
              <a:defRPr/>
            </a:lvl2pPr>
            <a:lvl3pPr latinLnBrk="0">
              <a:buClr>
                <a:schemeClr val="tx1"/>
              </a:buClr>
              <a:defRPr/>
            </a:lvl3pPr>
            <a:lvl4pPr latinLnBrk="0">
              <a:buClr>
                <a:schemeClr val="tx1"/>
              </a:buClr>
              <a:defRPr/>
            </a:lvl4pPr>
            <a:lvl5pPr latinLnBrk="0">
              <a:buClr>
                <a:schemeClr val="tx1"/>
              </a:buClr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9A1D0F-F579-6A3C-C698-4E2E7F1AB26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97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0020EB61-2079-41A3-B356-B1D8D48D78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Rectangle Left"/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Bulb" descr="Bul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5205" y="1792355"/>
            <a:ext cx="1830304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Body Text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66000" y="1121143"/>
            <a:ext cx="10129234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8" name="Slide Title">
            <a:extLst>
              <a:ext uri="{FF2B5EF4-FFF2-40B4-BE49-F238E27FC236}">
                <a16:creationId xmlns:a16="http://schemas.microsoft.com/office/drawing/2014/main" id="{E2DA9691-CDF5-499C-94BB-AAA61DAC1B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6" y="100750"/>
            <a:ext cx="916404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8CA5371-2597-CF8F-1859-22639580743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530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1865BF6B-7F07-4E9C-879F-80E36EEB34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2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Bulb" descr="Bul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20027" y="3314704"/>
            <a:ext cx="1260665" cy="279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Slide Body Text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73561" y="1121143"/>
            <a:ext cx="10321675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6" y="100750"/>
            <a:ext cx="916404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37AF1B9-D67A-246A-86B6-E28F19C5239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65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0B8C963-1813-4B69-AD27-6D02EBBBB5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 userDrawn="1"/>
        </p:nvSpPr>
        <p:spPr>
          <a:xfrm>
            <a:off x="0" y="0"/>
            <a:ext cx="42947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4" name="Picture Bulb" descr="Bulb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56000" y="5098868"/>
            <a:ext cx="779209" cy="1729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Body Text">
            <a:extLst>
              <a:ext uri="{FF2B5EF4-FFF2-40B4-BE49-F238E27FC236}">
                <a16:creationId xmlns:a16="http://schemas.microsoft.com/office/drawing/2014/main" id="{7296EDA7-D37D-4B31-A888-371F080412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5176" y="1121143"/>
            <a:ext cx="11410061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55A88B09-3557-48A3-BF27-42699C2692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177" y="100750"/>
            <a:ext cx="987582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C2C375B-43BF-D1DD-F160-1500A111885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562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">
            <a:extLst>
              <a:ext uri="{FF2B5EF4-FFF2-40B4-BE49-F238E27FC236}">
                <a16:creationId xmlns:a16="http://schemas.microsoft.com/office/drawing/2014/main" id="{509D954E-A844-4072-A556-DE584BEB93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9" name="Rectangle Top">
            <a:extLst>
              <a:ext uri="{FF2B5EF4-FFF2-40B4-BE49-F238E27FC236}">
                <a16:creationId xmlns:a16="http://schemas.microsoft.com/office/drawing/2014/main" id="{A15CE03A-0933-4E5D-9EA1-718D4F802FFC}"/>
              </a:ext>
            </a:extLst>
          </p:cNvPr>
          <p:cNvSpPr/>
          <p:nvPr userDrawn="1"/>
        </p:nvSpPr>
        <p:spPr>
          <a:xfrm>
            <a:off x="0" y="1311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2" name="Slide Body Text">
            <a:extLst>
              <a:ext uri="{FF2B5EF4-FFF2-40B4-BE49-F238E27FC236}">
                <a16:creationId xmlns:a16="http://schemas.microsoft.com/office/drawing/2014/main" id="{B608ED73-CE88-49E4-8BFC-DBD6E9AE6B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6" y="1206668"/>
            <a:ext cx="11804831" cy="5550582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This is a code example</a:t>
            </a:r>
          </a:p>
        </p:txBody>
      </p:sp>
      <p:sp>
        <p:nvSpPr>
          <p:cNvPr id="4" name="Code Box">
            <a:extLst>
              <a:ext uri="{FF2B5EF4-FFF2-40B4-BE49-F238E27FC236}">
                <a16:creationId xmlns:a16="http://schemas.microsoft.com/office/drawing/2014/main" id="{F4E021E9-D6DB-4272-8C9F-CEF4940FDC1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74683" y="2034000"/>
            <a:ext cx="10836275" cy="2237893"/>
          </a:xfr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>
              <a:buNone/>
              <a:defRPr lang="en-US" sz="2800" b="1" smtClean="0">
                <a:latin typeface="Consolas" pitchFamily="49" charset="0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Source code box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</p:txBody>
      </p:sp>
      <p:sp>
        <p:nvSpPr>
          <p:cNvPr id="11" name="Slide Title">
            <a:extLst>
              <a:ext uri="{FF2B5EF4-FFF2-40B4-BE49-F238E27FC236}">
                <a16:creationId xmlns:a16="http://schemas.microsoft.com/office/drawing/2014/main" id="{47D60833-F0A9-4F29-8C06-A963A7C8BE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5" y="100750"/>
            <a:ext cx="10239658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69A4E8-9221-8F79-65B4-BF9AA7F87D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82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831000" y="109147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5241000" y="3338387"/>
            <a:ext cx="6065892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5241000" y="1471047"/>
            <a:ext cx="6065892" cy="175433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2423919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">
            <a:extLst>
              <a:ext uri="{FF2B5EF4-FFF2-40B4-BE49-F238E27FC236}">
                <a16:creationId xmlns:a16="http://schemas.microsoft.com/office/drawing/2014/main" id="{39DDE17E-5472-41F3-AF5F-54DFF10DC6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23" name="Slide Body Text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11781606" cy="5207396"/>
          </a:xfrm>
        </p:spPr>
        <p:txBody>
          <a:bodyPr>
            <a:normAutofit/>
          </a:bodyPr>
          <a:lstStyle>
            <a:lvl1pPr marL="514042" indent="-514042" latinLnBrk="0">
              <a:buFont typeface="+mj-lt"/>
              <a:buAutoNum type="arabicPeriod"/>
              <a:defRPr sz="3600">
                <a:solidFill>
                  <a:schemeClr val="tx1"/>
                </a:solidFill>
              </a:defRPr>
            </a:lvl1pPr>
            <a:lvl2pPr>
              <a:defRPr sz="3400"/>
            </a:lvl2pPr>
          </a:lstStyle>
          <a:p>
            <a:pPr lvl="0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0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0"/>
            <a:r>
              <a:rPr lang="en-US" noProof="0" dirty="0"/>
              <a:t>…</a:t>
            </a:r>
          </a:p>
        </p:txBody>
      </p:sp>
      <p:sp>
        <p:nvSpPr>
          <p:cNvPr id="8" name="Rectangle Top">
            <a:extLst>
              <a:ext uri="{FF2B5EF4-FFF2-40B4-BE49-F238E27FC236}">
                <a16:creationId xmlns:a16="http://schemas.microsoft.com/office/drawing/2014/main" id="{930E0800-9260-4369-8330-8264DD33C5CE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357D7BE1-6358-42CC-94F3-7BCDD91DCB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Table of Contents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D808AB-EC49-1578-0005-D58D2A365AA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72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Body Text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04" y="1138844"/>
            <a:ext cx="11804830" cy="553015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10" name="Slide Title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11804829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78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89" r:id="rId2"/>
    <p:sldLayoutId id="2147483681" r:id="rId3"/>
    <p:sldLayoutId id="2147483679" r:id="rId4"/>
    <p:sldLayoutId id="2147483680" r:id="rId5"/>
    <p:sldLayoutId id="2147483688" r:id="rId6"/>
    <p:sldLayoutId id="2147483684" r:id="rId7"/>
    <p:sldLayoutId id="2147483690" r:id="rId8"/>
    <p:sldLayoutId id="2147483677" r:id="rId9"/>
    <p:sldLayoutId id="2147483683" r:id="rId10"/>
    <p:sldLayoutId id="2147483685" r:id="rId11"/>
    <p:sldLayoutId id="2147483686" r:id="rId12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0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36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803275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25571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1700213" indent="-352425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058988" indent="-26670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G-IT-Edu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jpg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G-IT-Edu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5" Type="http://schemas.openxmlformats.org/officeDocument/2006/relationships/hyperlink" Target="http://creativecommons.org/licenses/by-nc-sa/4.0/" TargetMode="External"/><Relationship Id="rId4" Type="http://schemas.openxmlformats.org/officeDocument/2006/relationships/hyperlink" Target="https://github.com/BG-IT-Edu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hor Name">
            <a:extLst>
              <a:ext uri="{FF2B5EF4-FFF2-40B4-BE49-F238E27FC236}">
                <a16:creationId xmlns:a16="http://schemas.microsoft.com/office/drawing/2014/main" id="{FA396BB6-2053-4690-9672-BC528007D37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90120" y="6086106"/>
            <a:ext cx="5248260" cy="341313"/>
          </a:xfrm>
        </p:spPr>
        <p:txBody>
          <a:bodyPr>
            <a:normAutofit lnSpcReduction="10000"/>
          </a:bodyPr>
          <a:lstStyle/>
          <a:p>
            <a:r>
              <a:rPr lang="bg-BG" dirty="0"/>
              <a:t>Софтуерни и хардуерни науки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8DE66249-1FBD-414B-AF0D-550F7312AF7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90122" y="5698189"/>
            <a:ext cx="5248260" cy="374236"/>
          </a:xfrm>
        </p:spPr>
        <p:txBody>
          <a:bodyPr>
            <a:normAutofit lnSpcReduction="10000"/>
          </a:bodyPr>
          <a:lstStyle/>
          <a:p>
            <a:r>
              <a:rPr lang="bg-BG" dirty="0"/>
              <a:t>Курс </a:t>
            </a:r>
            <a:r>
              <a:rPr lang="en-US" dirty="0"/>
              <a:t>"</a:t>
            </a:r>
            <a:r>
              <a:rPr lang="bg-BG" dirty="0"/>
              <a:t>Информационни технологии"</a:t>
            </a:r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520F80DC-BAF0-05EE-2BC1-37C2321904F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34045" y="6085863"/>
            <a:ext cx="4751953" cy="341556"/>
          </a:xfrm>
        </p:spPr>
        <p:txBody>
          <a:bodyPr>
            <a:normAutofit lnSpcReduction="10000"/>
          </a:bodyPr>
          <a:lstStyle/>
          <a:p>
            <a:r>
              <a:rPr lang="en-US" dirty="0">
                <a:hlinkClick r:id="rId3"/>
              </a:rPr>
              <a:t>https://github.com/BG-IT-Edu</a:t>
            </a:r>
            <a:endParaRPr lang="en-US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E4D839B2-02D1-883A-3CE0-7CF25557FB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34046" y="5251106"/>
            <a:ext cx="4751954" cy="724904"/>
          </a:xfrm>
        </p:spPr>
        <p:txBody>
          <a:bodyPr>
            <a:normAutofit/>
          </a:bodyPr>
          <a:lstStyle/>
          <a:p>
            <a:r>
              <a:rPr lang="bg-BG" dirty="0"/>
              <a:t>Проект "Отворено учебно съдържание по програмиране и ИТ", СофтУни Фондация </a:t>
            </a:r>
          </a:p>
        </p:txBody>
      </p:sp>
      <p:sp>
        <p:nvSpPr>
          <p:cNvPr id="3" name="Presentation Subtitle">
            <a:extLst>
              <a:ext uri="{FF2B5EF4-FFF2-40B4-BE49-F238E27FC236}">
                <a16:creationId xmlns:a16="http://schemas.microsoft.com/office/drawing/2014/main" id="{A004DC04-DA2A-41C0-8578-4B8D2F08EA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4746" y="1402942"/>
            <a:ext cx="11083636" cy="1306057"/>
          </a:xfrm>
        </p:spPr>
        <p:txBody>
          <a:bodyPr>
            <a:normAutofit/>
          </a:bodyPr>
          <a:lstStyle/>
          <a:p>
            <a:r>
              <a:rPr lang="bg-BG" sz="3800" dirty="0"/>
              <a:t>Компютърни системи, конфигурационни файлове, защита и архивиране на информация</a:t>
            </a:r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37F91798-9AD5-4209-8887-958029548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746" y="321501"/>
            <a:ext cx="11083636" cy="971589"/>
          </a:xfrm>
        </p:spPr>
        <p:txBody>
          <a:bodyPr>
            <a:noAutofit/>
          </a:bodyPr>
          <a:lstStyle/>
          <a:p>
            <a:r>
              <a:rPr lang="bg-BG" sz="5200" dirty="0"/>
              <a:t>Управление на компютърни системи</a:t>
            </a:r>
            <a:endParaRPr lang="en-US" sz="5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9C89CDB-9A69-7B24-74E6-10BF87DE1C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2403" y="3056137"/>
            <a:ext cx="1897168" cy="849053"/>
          </a:xfrm>
          <a:prstGeom prst="rect">
            <a:avLst/>
          </a:prstGeom>
        </p:spPr>
      </p:pic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2D0839FE-7868-B892-6D43-00D081EED8D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667" b="1866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666405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10A1F4-7702-17D0-8633-CC81178CE3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10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6EB813-2CCD-671F-4F95-333A42AEE2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b="1" dirty="0">
                <a:solidFill>
                  <a:schemeClr val="bg1"/>
                </a:solidFill>
              </a:rPr>
              <a:t>Команди</a:t>
            </a:r>
            <a:r>
              <a:rPr lang="bg-BG" dirty="0"/>
              <a:t> и </a:t>
            </a:r>
            <a:r>
              <a:rPr lang="bg-BG" b="1" dirty="0">
                <a:solidFill>
                  <a:schemeClr val="bg1"/>
                </a:solidFill>
              </a:rPr>
              <a:t>скриптове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ipconfig, netsh, shutdown, taskkill (Windows)</a:t>
            </a:r>
          </a:p>
          <a:p>
            <a:pPr lvl="1"/>
            <a:r>
              <a:rPr lang="en-US" dirty="0"/>
              <a:t>sudo, nano, ifconfig, systemctl (Linux)</a:t>
            </a:r>
            <a:endParaRPr lang="bg-BG" dirty="0"/>
          </a:p>
          <a:p>
            <a:r>
              <a:rPr lang="bg-BG" b="1" dirty="0">
                <a:solidFill>
                  <a:schemeClr val="bg1"/>
                </a:solidFill>
              </a:rPr>
              <a:t>Конфигурационни файлове</a:t>
            </a:r>
            <a:r>
              <a:rPr lang="en-US" dirty="0"/>
              <a:t>:</a:t>
            </a:r>
          </a:p>
          <a:p>
            <a:pPr lvl="1"/>
            <a:r>
              <a:rPr lang="bg-BG" dirty="0"/>
              <a:t>Съдържат </a:t>
            </a:r>
            <a:r>
              <a:rPr lang="bg-BG" b="1" dirty="0">
                <a:solidFill>
                  <a:schemeClr val="bg1"/>
                </a:solidFill>
              </a:rPr>
              <a:t>настройки</a:t>
            </a:r>
            <a:r>
              <a:rPr lang="bg-BG" dirty="0"/>
              <a:t> на </a:t>
            </a:r>
            <a:r>
              <a:rPr lang="bg-BG" b="1" dirty="0"/>
              <a:t>системата</a:t>
            </a:r>
            <a:r>
              <a:rPr lang="bg-BG" dirty="0"/>
              <a:t>, </a:t>
            </a:r>
            <a:r>
              <a:rPr lang="bg-BG" b="1" dirty="0"/>
              <a:t>мрежата</a:t>
            </a:r>
            <a:r>
              <a:rPr lang="bg-BG" dirty="0"/>
              <a:t> и </a:t>
            </a:r>
            <a:r>
              <a:rPr lang="bg-BG" b="1" dirty="0"/>
              <a:t>потребителите</a:t>
            </a:r>
          </a:p>
          <a:p>
            <a:r>
              <a:rPr lang="en-US" b="1" dirty="0">
                <a:solidFill>
                  <a:schemeClr val="bg1"/>
                </a:solidFill>
              </a:rPr>
              <a:t>BIOS/UEFI </a:t>
            </a:r>
            <a:r>
              <a:rPr lang="bg-BG" b="1" dirty="0">
                <a:solidFill>
                  <a:schemeClr val="bg1"/>
                </a:solidFill>
              </a:rPr>
              <a:t>настройки</a:t>
            </a:r>
            <a:r>
              <a:rPr lang="en-US" dirty="0"/>
              <a:t>:</a:t>
            </a:r>
          </a:p>
          <a:p>
            <a:pPr lvl="1"/>
            <a:r>
              <a:rPr lang="bg-BG" dirty="0"/>
              <a:t>За </a:t>
            </a:r>
            <a:r>
              <a:rPr lang="bg-BG" b="1" dirty="0"/>
              <a:t>включване</a:t>
            </a:r>
            <a:r>
              <a:rPr lang="bg-BG" dirty="0"/>
              <a:t> и </a:t>
            </a:r>
            <a:r>
              <a:rPr lang="bg-BG" b="1" dirty="0"/>
              <a:t>изключване</a:t>
            </a:r>
            <a:r>
              <a:rPr lang="bg-BG" dirty="0"/>
              <a:t> на </a:t>
            </a:r>
            <a:r>
              <a:rPr lang="bg-BG" b="1" dirty="0"/>
              <a:t>хардуер</a:t>
            </a:r>
            <a:r>
              <a:rPr lang="bg-BG" dirty="0"/>
              <a:t> (</a:t>
            </a:r>
            <a:r>
              <a:rPr lang="en-US" dirty="0"/>
              <a:t>USB </a:t>
            </a:r>
            <a:r>
              <a:rPr lang="bg-BG" dirty="0"/>
              <a:t>портове, виртуализация</a:t>
            </a:r>
            <a:r>
              <a:rPr lang="en-US" dirty="0"/>
              <a:t>)</a:t>
            </a:r>
          </a:p>
          <a:p>
            <a:pPr lvl="1"/>
            <a:endParaRPr lang="en-B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24A078E-8983-D02F-21B0-E71722DFC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Средства за управление на КС </a:t>
            </a:r>
            <a:r>
              <a:rPr lang="en-US" dirty="0"/>
              <a:t>(2)</a:t>
            </a:r>
            <a:endParaRPr lang="en-BG" dirty="0"/>
          </a:p>
        </p:txBody>
      </p:sp>
    </p:spTree>
    <p:extLst>
      <p:ext uri="{BB962C8B-B14F-4D97-AF65-F5344CB8AC3E}">
        <p14:creationId xmlns:p14="http://schemas.microsoft.com/office/powerpoint/2010/main" val="2116004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10A1F4-7702-17D0-8633-CC81178CE3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11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6EB813-2CCD-671F-4F95-333A42AEE2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9640598" cy="5528766"/>
          </a:xfrm>
        </p:spPr>
        <p:txBody>
          <a:bodyPr>
            <a:normAutofit lnSpcReduction="10000"/>
          </a:bodyPr>
          <a:lstStyle/>
          <a:p>
            <a:r>
              <a:rPr lang="bg-BG" dirty="0"/>
              <a:t>ОС често ни показва </a:t>
            </a:r>
            <a:r>
              <a:rPr lang="bg-BG" b="1" dirty="0"/>
              <a:t>съобщения</a:t>
            </a:r>
            <a:r>
              <a:rPr lang="bg-BG" dirty="0"/>
              <a:t> за:</a:t>
            </a:r>
            <a:endParaRPr lang="en-US" dirty="0"/>
          </a:p>
          <a:p>
            <a:pPr lvl="1"/>
            <a:r>
              <a:rPr lang="bg-BG" b="1" dirty="0">
                <a:solidFill>
                  <a:schemeClr val="accent2"/>
                </a:solidFill>
              </a:rPr>
              <a:t>Информация</a:t>
            </a:r>
          </a:p>
          <a:p>
            <a:pPr lvl="2"/>
            <a:r>
              <a:rPr lang="en-US" dirty="0"/>
              <a:t>"</a:t>
            </a:r>
            <a:r>
              <a:rPr lang="bg-BG" dirty="0"/>
              <a:t>Връзката с интернет е възстановена</a:t>
            </a:r>
            <a:r>
              <a:rPr lang="en-US" dirty="0"/>
              <a:t>", "</a:t>
            </a:r>
            <a:r>
              <a:rPr lang="bg-BG" dirty="0"/>
              <a:t>Успешна инсталация</a:t>
            </a:r>
            <a:r>
              <a:rPr lang="en-US" dirty="0"/>
              <a:t>"</a:t>
            </a:r>
            <a:endParaRPr lang="bg-BG" dirty="0"/>
          </a:p>
          <a:p>
            <a:pPr lvl="1"/>
            <a:r>
              <a:rPr lang="bg-BG" b="1" dirty="0">
                <a:solidFill>
                  <a:schemeClr val="accent1"/>
                </a:solidFill>
              </a:rPr>
              <a:t>Предупреждение</a:t>
            </a:r>
          </a:p>
          <a:p>
            <a:pPr lvl="2"/>
            <a:r>
              <a:rPr lang="en-US" dirty="0"/>
              <a:t>"</a:t>
            </a:r>
            <a:r>
              <a:rPr lang="bg-BG" dirty="0"/>
              <a:t>Нужно е обновяване</a:t>
            </a:r>
            <a:r>
              <a:rPr lang="en-US" dirty="0"/>
              <a:t>", "</a:t>
            </a:r>
            <a:r>
              <a:rPr lang="bg-BG" dirty="0"/>
              <a:t>Дисковото пространство е запълнено</a:t>
            </a:r>
            <a:r>
              <a:rPr lang="en-US" dirty="0"/>
              <a:t>"</a:t>
            </a:r>
            <a:endParaRPr lang="bg-BG" dirty="0"/>
          </a:p>
          <a:p>
            <a:pPr lvl="1"/>
            <a:r>
              <a:rPr lang="bg-BG" b="1" dirty="0">
                <a:solidFill>
                  <a:srgbClr val="FF0000"/>
                </a:solidFill>
              </a:rPr>
              <a:t>Грешка</a:t>
            </a:r>
          </a:p>
          <a:p>
            <a:pPr lvl="2"/>
            <a:r>
              <a:rPr lang="en-US" dirty="0"/>
              <a:t>"</a:t>
            </a:r>
            <a:r>
              <a:rPr lang="bg-BG" dirty="0"/>
              <a:t>Липсва файл</a:t>
            </a:r>
            <a:r>
              <a:rPr lang="en-US" dirty="0"/>
              <a:t>", "</a:t>
            </a:r>
            <a:r>
              <a:rPr lang="bg-BG" dirty="0"/>
              <a:t>Неразпознато устройство</a:t>
            </a:r>
            <a:r>
              <a:rPr lang="en-US" dirty="0"/>
              <a:t>"</a:t>
            </a:r>
          </a:p>
          <a:p>
            <a:pPr lvl="1"/>
            <a:endParaRPr lang="en-B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24A078E-8983-D02F-21B0-E71722DFC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Системни съобщения</a:t>
            </a:r>
            <a:endParaRPr lang="en-B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8597BE-E8FB-4438-B55C-F272549074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4" t="21058" r="64104" b="14097"/>
          <a:stretch/>
        </p:blipFill>
        <p:spPr>
          <a:xfrm>
            <a:off x="9682173" y="1442158"/>
            <a:ext cx="1557653" cy="15576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EC6035A-5D63-077A-800E-9682AB3A2D8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66" t="25452" r="32569" b="17577"/>
          <a:stretch/>
        </p:blipFill>
        <p:spPr>
          <a:xfrm>
            <a:off x="9772869" y="3423960"/>
            <a:ext cx="1376259" cy="12539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DA11523-5310-F2C1-5E10-97F9071619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736" t="20992" b="14163"/>
          <a:stretch/>
        </p:blipFill>
        <p:spPr>
          <a:xfrm>
            <a:off x="9730784" y="5102035"/>
            <a:ext cx="1460427" cy="1514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163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10A1F4-7702-17D0-8633-CC81178CE3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12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6EB813-2CCD-671F-4F95-333A42AEE2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b="1" dirty="0"/>
              <a:t>Важно е </a:t>
            </a:r>
            <a:r>
              <a:rPr lang="bg-BG" dirty="0"/>
              <a:t>да можем да:</a:t>
            </a:r>
            <a:endParaRPr lang="en-US" dirty="0"/>
          </a:p>
          <a:p>
            <a:pPr lvl="1"/>
            <a:r>
              <a:rPr lang="bg-BG" dirty="0"/>
              <a:t>Разпознаваме </a:t>
            </a:r>
            <a:r>
              <a:rPr lang="bg-BG" b="1" dirty="0"/>
              <a:t>типа съобщение</a:t>
            </a:r>
          </a:p>
          <a:p>
            <a:pPr lvl="1"/>
            <a:r>
              <a:rPr lang="bg-BG" dirty="0"/>
              <a:t>Знаем какво </a:t>
            </a:r>
            <a:r>
              <a:rPr lang="bg-BG" b="1" dirty="0"/>
              <a:t>действие</a:t>
            </a:r>
            <a:r>
              <a:rPr lang="bg-BG" dirty="0"/>
              <a:t> да предприемем</a:t>
            </a:r>
          </a:p>
          <a:p>
            <a:pPr lvl="1"/>
            <a:r>
              <a:rPr lang="bg-BG" dirty="0"/>
              <a:t>Потърсим </a:t>
            </a:r>
            <a:r>
              <a:rPr lang="bg-BG" b="1" dirty="0"/>
              <a:t>помощ</a:t>
            </a:r>
            <a:r>
              <a:rPr lang="bg-BG" dirty="0"/>
              <a:t> при нужда </a:t>
            </a:r>
            <a:r>
              <a:rPr lang="en-US" dirty="0"/>
              <a:t>(</a:t>
            </a:r>
            <a:r>
              <a:rPr lang="bg-BG" dirty="0"/>
              <a:t>напр. онлайн, системен админ</a:t>
            </a:r>
            <a:r>
              <a:rPr lang="en-US" dirty="0"/>
              <a:t>)</a:t>
            </a:r>
            <a:endParaRPr lang="bg-BG" dirty="0"/>
          </a:p>
          <a:p>
            <a:r>
              <a:rPr lang="bg-BG" b="1" dirty="0">
                <a:solidFill>
                  <a:schemeClr val="bg1"/>
                </a:solidFill>
              </a:rPr>
              <a:t>Игнорирането</a:t>
            </a:r>
            <a:r>
              <a:rPr lang="bg-BG" dirty="0"/>
              <a:t> на </a:t>
            </a:r>
            <a:r>
              <a:rPr lang="bg-BG" b="1" dirty="0"/>
              <a:t>съобщения</a:t>
            </a:r>
            <a:r>
              <a:rPr lang="bg-BG" dirty="0"/>
              <a:t> може да доведе до </a:t>
            </a:r>
            <a:r>
              <a:rPr lang="bg-BG" b="1" dirty="0">
                <a:solidFill>
                  <a:schemeClr val="bg1"/>
                </a:solidFill>
              </a:rPr>
              <a:t>проблеми</a:t>
            </a:r>
            <a:endParaRPr lang="en-US" b="1" dirty="0">
              <a:solidFill>
                <a:schemeClr val="bg1"/>
              </a:solidFill>
            </a:endParaRPr>
          </a:p>
          <a:p>
            <a:pPr lvl="1"/>
            <a:endParaRPr lang="en-B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24A078E-8983-D02F-21B0-E71722DFC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Реагиране при системни съобщения</a:t>
            </a:r>
            <a:endParaRPr lang="en-BG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3683D24-4169-6E8D-64D2-A22E97F763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8500" y="4700749"/>
            <a:ext cx="4635000" cy="1961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024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Subtitle">
            <a:extLst>
              <a:ext uri="{FF2B5EF4-FFF2-40B4-BE49-F238E27FC236}">
                <a16:creationId xmlns:a16="http://schemas.microsoft.com/office/drawing/2014/main" id="{BEB5BB41-09D4-4E9F-8C80-EE8709171CB3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dirty="0"/>
              <a:t>Управление и автоматизация на КС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028D9EA3-B5E0-4F17-9467-4BE3C280DA68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dirty="0"/>
              <a:t>Команди и скриптове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D31947-72B5-E265-73F9-D5E40AB0774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63" t="13666" r="9680" b="15583"/>
          <a:stretch/>
        </p:blipFill>
        <p:spPr>
          <a:xfrm>
            <a:off x="4766713" y="1674000"/>
            <a:ext cx="2658574" cy="1947107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913422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10A1F4-7702-17D0-8633-CC81178CE3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14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6EB813-2CCD-671F-4F95-333A42AEE2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b="1" dirty="0">
                <a:solidFill>
                  <a:schemeClr val="bg1"/>
                </a:solidFill>
              </a:rPr>
              <a:t>Команди</a:t>
            </a:r>
          </a:p>
          <a:p>
            <a:pPr lvl="1"/>
            <a:r>
              <a:rPr lang="bg-BG" dirty="0"/>
              <a:t>Въвеждат се в </a:t>
            </a:r>
            <a:r>
              <a:rPr lang="bg-BG" b="1" dirty="0"/>
              <a:t>командния ред </a:t>
            </a:r>
            <a:r>
              <a:rPr lang="en-US" dirty="0"/>
              <a:t>(</a:t>
            </a:r>
            <a:r>
              <a:rPr lang="bg-BG" b="1" dirty="0">
                <a:solidFill>
                  <a:schemeClr val="bg1"/>
                </a:solidFill>
              </a:rPr>
              <a:t>терминал</a:t>
            </a:r>
            <a:r>
              <a:rPr lang="en-US" dirty="0"/>
              <a:t>/</a:t>
            </a:r>
            <a:r>
              <a:rPr lang="bg-BG" b="1" dirty="0">
                <a:solidFill>
                  <a:schemeClr val="bg1"/>
                </a:solidFill>
              </a:rPr>
              <a:t>конзола</a:t>
            </a:r>
            <a:r>
              <a:rPr lang="en-US" dirty="0"/>
              <a:t>)</a:t>
            </a:r>
            <a:endParaRPr lang="bg-BG" dirty="0"/>
          </a:p>
          <a:p>
            <a:pPr lvl="1"/>
            <a:r>
              <a:rPr lang="bg-BG" dirty="0"/>
              <a:t>Изпълняват </a:t>
            </a:r>
            <a:r>
              <a:rPr lang="bg-BG" b="1" dirty="0"/>
              <a:t>конкретни действия </a:t>
            </a:r>
            <a:r>
              <a:rPr lang="en-US" dirty="0"/>
              <a:t>(</a:t>
            </a:r>
            <a:r>
              <a:rPr lang="bg-BG" dirty="0"/>
              <a:t>проверка на мрежа, спиране на програма, рестартиране на системата и т.н.</a:t>
            </a:r>
            <a:r>
              <a:rPr lang="en-US" dirty="0"/>
              <a:t>)</a:t>
            </a:r>
            <a:endParaRPr lang="bg-BG" dirty="0"/>
          </a:p>
          <a:p>
            <a:r>
              <a:rPr lang="bg-BG" b="1" dirty="0">
                <a:solidFill>
                  <a:schemeClr val="bg1"/>
                </a:solidFill>
              </a:rPr>
              <a:t>Скриптове</a:t>
            </a:r>
          </a:p>
          <a:p>
            <a:pPr lvl="1"/>
            <a:r>
              <a:rPr lang="bg-BG" b="1" dirty="0"/>
              <a:t>Файлове</a:t>
            </a:r>
            <a:r>
              <a:rPr lang="bg-BG" dirty="0"/>
              <a:t> с </a:t>
            </a:r>
            <a:r>
              <a:rPr lang="bg-BG" b="1" dirty="0">
                <a:solidFill>
                  <a:schemeClr val="bg1"/>
                </a:solidFill>
              </a:rPr>
              <a:t>поредица от команди</a:t>
            </a:r>
            <a:r>
              <a:rPr lang="bg-BG" dirty="0"/>
              <a:t>, които се изпълняват </a:t>
            </a:r>
            <a:r>
              <a:rPr lang="bg-BG" b="1" dirty="0"/>
              <a:t>автоматично</a:t>
            </a:r>
          </a:p>
          <a:p>
            <a:pPr lvl="1"/>
            <a:r>
              <a:rPr lang="bg-BG" dirty="0"/>
              <a:t>Използват се за </a:t>
            </a:r>
            <a:r>
              <a:rPr lang="bg-BG" b="1" dirty="0"/>
              <a:t>автоматизация на задачи </a:t>
            </a:r>
            <a:r>
              <a:rPr lang="en-US" dirty="0"/>
              <a:t>(</a:t>
            </a:r>
            <a:r>
              <a:rPr lang="bg-BG" dirty="0"/>
              <a:t>архивиране на данни, стартиране на няколко програми наведнъж и т.н.</a:t>
            </a:r>
            <a:r>
              <a:rPr lang="en-US" dirty="0"/>
              <a:t>)</a:t>
            </a:r>
            <a:endParaRPr lang="en-B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24A078E-8983-D02F-21B0-E71722DFC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Команди и скриптове</a:t>
            </a:r>
            <a:endParaRPr lang="en-BG" dirty="0"/>
          </a:p>
        </p:txBody>
      </p:sp>
    </p:spTree>
    <p:extLst>
      <p:ext uri="{BB962C8B-B14F-4D97-AF65-F5344CB8AC3E}">
        <p14:creationId xmlns:p14="http://schemas.microsoft.com/office/powerpoint/2010/main" val="1093734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10A1F4-7702-17D0-8633-CC81178CE3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15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6EB813-2CCD-671F-4F95-333A42AEE2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b="1" dirty="0"/>
              <a:t>Командите</a:t>
            </a:r>
            <a:r>
              <a:rPr lang="bg-BG" dirty="0"/>
              <a:t> се използват чрез </a:t>
            </a:r>
            <a:r>
              <a:rPr lang="en-US" b="1" dirty="0">
                <a:solidFill>
                  <a:schemeClr val="bg1"/>
                </a:solidFill>
              </a:rPr>
              <a:t>Command Prompt </a:t>
            </a:r>
            <a:r>
              <a:rPr lang="en-US" b="1" dirty="0"/>
              <a:t>(cmd)</a:t>
            </a:r>
            <a:r>
              <a:rPr lang="bg-BG" b="1" dirty="0"/>
              <a:t> </a:t>
            </a:r>
            <a:r>
              <a:rPr lang="bg-BG" dirty="0"/>
              <a:t>или </a:t>
            </a:r>
            <a:r>
              <a:rPr lang="en-US" b="1" dirty="0">
                <a:solidFill>
                  <a:schemeClr val="bg1"/>
                </a:solidFill>
              </a:rPr>
              <a:t>PowerShell</a:t>
            </a:r>
          </a:p>
          <a:p>
            <a:pPr lvl="1"/>
            <a:endParaRPr lang="en-B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24A078E-8983-D02F-21B0-E71722DFC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Основни команди в </a:t>
            </a:r>
            <a:r>
              <a:rPr lang="en-US" dirty="0"/>
              <a:t>Windows</a:t>
            </a:r>
            <a:endParaRPr lang="en-BG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1C82943-B6C7-6966-919C-AA68500F7D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8853294"/>
              </p:ext>
            </p:extLst>
          </p:nvPr>
        </p:nvGraphicFramePr>
        <p:xfrm>
          <a:off x="763500" y="2889000"/>
          <a:ext cx="10665000" cy="3084801"/>
        </p:xfrm>
        <a:graphic>
          <a:graphicData uri="http://schemas.openxmlformats.org/drawingml/2006/table">
            <a:tbl>
              <a:tblPr bandRow="1">
                <a:tableStyleId>{22838BEF-8BB2-4498-84A7-C5851F593DF1}</a:tableStyleId>
              </a:tblPr>
              <a:tblGrid>
                <a:gridCol w="2243744">
                  <a:extLst>
                    <a:ext uri="{9D8B030D-6E8A-4147-A177-3AD203B41FA5}">
                      <a16:colId xmlns:a16="http://schemas.microsoft.com/office/drawing/2014/main" val="2399071268"/>
                    </a:ext>
                  </a:extLst>
                </a:gridCol>
                <a:gridCol w="8421256">
                  <a:extLst>
                    <a:ext uri="{9D8B030D-6E8A-4147-A177-3AD203B41FA5}">
                      <a16:colId xmlns:a16="http://schemas.microsoft.com/office/drawing/2014/main" val="2096798516"/>
                    </a:ext>
                  </a:extLst>
                </a:gridCol>
              </a:tblGrid>
              <a:tr h="770400">
                <a:tc>
                  <a:txBody>
                    <a:bodyPr/>
                    <a:lstStyle/>
                    <a:p>
                      <a:pPr algn="l"/>
                      <a:r>
                        <a:rPr lang="en-BG" sz="2800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ipconfig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bg-BG" sz="2800" dirty="0"/>
                        <a:t>Показва </a:t>
                      </a:r>
                      <a:r>
                        <a:rPr lang="en-US" sz="2800" dirty="0"/>
                        <a:t>IP </a:t>
                      </a:r>
                      <a:r>
                        <a:rPr lang="bg-BG" sz="2800" dirty="0"/>
                        <a:t>адрес и мрежова информация</a:t>
                      </a:r>
                      <a:endParaRPr lang="en-BG" sz="2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91025824"/>
                  </a:ext>
                </a:extLst>
              </a:tr>
              <a:tr h="771467">
                <a:tc>
                  <a:txBody>
                    <a:bodyPr/>
                    <a:lstStyle/>
                    <a:p>
                      <a:pPr algn="l"/>
                      <a:r>
                        <a:rPr lang="en-BG" sz="2800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netsh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bg-BG" sz="2800" dirty="0"/>
                        <a:t>Настройки на мрежата, </a:t>
                      </a:r>
                      <a:r>
                        <a:rPr lang="en-US" sz="2800" dirty="0"/>
                        <a:t>Wi-Fi,</a:t>
                      </a:r>
                      <a:r>
                        <a:rPr lang="bg-BG" sz="2800" dirty="0"/>
                        <a:t> защитна стена</a:t>
                      </a:r>
                      <a:endParaRPr lang="en-BG" sz="2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61626002"/>
                  </a:ext>
                </a:extLst>
              </a:tr>
              <a:tr h="771467">
                <a:tc>
                  <a:txBody>
                    <a:bodyPr/>
                    <a:lstStyle/>
                    <a:p>
                      <a:pPr algn="l"/>
                      <a:r>
                        <a:rPr lang="en-BG" sz="2800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shutdown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bg-BG" sz="2800" dirty="0"/>
                        <a:t>Изключва или рестартира компютъра</a:t>
                      </a:r>
                      <a:endParaRPr lang="en-BG" sz="2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5871467"/>
                  </a:ext>
                </a:extLst>
              </a:tr>
              <a:tr h="771467">
                <a:tc>
                  <a:txBody>
                    <a:bodyPr/>
                    <a:lstStyle/>
                    <a:p>
                      <a:pPr algn="l"/>
                      <a:r>
                        <a:rPr lang="en-BG" sz="2800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taskkill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bg-BG" sz="2800" dirty="0"/>
                        <a:t>Спира програми или процеси по име</a:t>
                      </a:r>
                      <a:r>
                        <a:rPr lang="en-US" sz="2800" dirty="0"/>
                        <a:t>/ID</a:t>
                      </a:r>
                      <a:endParaRPr lang="en-BG" sz="2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809841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96372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10A1F4-7702-17D0-8633-CC81178CE3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16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6EB813-2CCD-671F-4F95-333A42AEE2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b="1" dirty="0"/>
              <a:t>Командите</a:t>
            </a:r>
            <a:r>
              <a:rPr lang="bg-BG" dirty="0"/>
              <a:t> се използват в </a:t>
            </a:r>
            <a:r>
              <a:rPr lang="bg-BG" b="1" dirty="0">
                <a:solidFill>
                  <a:schemeClr val="bg1"/>
                </a:solidFill>
              </a:rPr>
              <a:t>терминала</a:t>
            </a:r>
            <a:endParaRPr lang="en-US" b="1" dirty="0">
              <a:solidFill>
                <a:schemeClr val="bg1"/>
              </a:solidFill>
            </a:endParaRPr>
          </a:p>
          <a:p>
            <a:pPr lvl="1"/>
            <a:endParaRPr lang="en-B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24A078E-8983-D02F-21B0-E71722DFC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Основни команди в </a:t>
            </a:r>
            <a:r>
              <a:rPr lang="en-US" dirty="0"/>
              <a:t>Linux</a:t>
            </a:r>
            <a:endParaRPr lang="en-BG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1C82943-B6C7-6966-919C-AA68500F7D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4308736"/>
              </p:ext>
            </p:extLst>
          </p:nvPr>
        </p:nvGraphicFramePr>
        <p:xfrm>
          <a:off x="763500" y="2439000"/>
          <a:ext cx="10665000" cy="3084801"/>
        </p:xfrm>
        <a:graphic>
          <a:graphicData uri="http://schemas.openxmlformats.org/drawingml/2006/table">
            <a:tbl>
              <a:tblPr bandRow="1">
                <a:tableStyleId>{22838BEF-8BB2-4498-84A7-C5851F593DF1}</a:tableStyleId>
              </a:tblPr>
              <a:tblGrid>
                <a:gridCol w="2002500">
                  <a:extLst>
                    <a:ext uri="{9D8B030D-6E8A-4147-A177-3AD203B41FA5}">
                      <a16:colId xmlns:a16="http://schemas.microsoft.com/office/drawing/2014/main" val="2399071268"/>
                    </a:ext>
                  </a:extLst>
                </a:gridCol>
                <a:gridCol w="8662500">
                  <a:extLst>
                    <a:ext uri="{9D8B030D-6E8A-4147-A177-3AD203B41FA5}">
                      <a16:colId xmlns:a16="http://schemas.microsoft.com/office/drawing/2014/main" val="2096798516"/>
                    </a:ext>
                  </a:extLst>
                </a:gridCol>
              </a:tblGrid>
              <a:tr h="770400">
                <a:tc>
                  <a:txBody>
                    <a:bodyPr/>
                    <a:lstStyle/>
                    <a:p>
                      <a:pPr algn="l"/>
                      <a:r>
                        <a:rPr lang="en-BG" sz="2800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sudo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bg-BG" sz="2800" dirty="0"/>
                        <a:t>Изпълнение на команди с администраторски права</a:t>
                      </a:r>
                      <a:endParaRPr lang="en-BG" sz="2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91025824"/>
                  </a:ext>
                </a:extLst>
              </a:tr>
              <a:tr h="771467">
                <a:tc>
                  <a:txBody>
                    <a:bodyPr/>
                    <a:lstStyle/>
                    <a:p>
                      <a:pPr algn="l"/>
                      <a:r>
                        <a:rPr lang="en-BG" sz="2800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nano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bg-BG" sz="2800" dirty="0"/>
                        <a:t>Редактиране на текстови файлове </a:t>
                      </a:r>
                      <a:r>
                        <a:rPr lang="en-US" sz="2800" dirty="0"/>
                        <a:t>(</a:t>
                      </a:r>
                      <a:r>
                        <a:rPr lang="bg-BG" sz="2800" dirty="0"/>
                        <a:t>вкл. конфигурации</a:t>
                      </a:r>
                      <a:r>
                        <a:rPr lang="en-US" sz="2800" dirty="0"/>
                        <a:t>)</a:t>
                      </a:r>
                      <a:endParaRPr lang="en-BG" sz="2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61626002"/>
                  </a:ext>
                </a:extLst>
              </a:tr>
              <a:tr h="771467">
                <a:tc>
                  <a:txBody>
                    <a:bodyPr/>
                    <a:lstStyle/>
                    <a:p>
                      <a:pPr algn="l"/>
                      <a:r>
                        <a:rPr lang="en-BG" sz="2800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ifconfig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bg-BG" sz="2800" dirty="0"/>
                        <a:t>Показва или променя </a:t>
                      </a:r>
                      <a:r>
                        <a:rPr lang="en-US" sz="2800" dirty="0"/>
                        <a:t>IP </a:t>
                      </a:r>
                      <a:r>
                        <a:rPr lang="bg-BG" sz="2800" dirty="0"/>
                        <a:t>адрес и мрежова информация</a:t>
                      </a:r>
                      <a:endParaRPr lang="en-BG" sz="2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5871467"/>
                  </a:ext>
                </a:extLst>
              </a:tr>
              <a:tr h="771467">
                <a:tc>
                  <a:txBody>
                    <a:bodyPr/>
                    <a:lstStyle/>
                    <a:p>
                      <a:pPr algn="l"/>
                      <a:r>
                        <a:rPr lang="en-BG" sz="2800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systemctl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bg-BG" sz="2800" dirty="0"/>
                        <a:t>Управление на системни услуги и процеси</a:t>
                      </a:r>
                      <a:endParaRPr lang="en-BG" sz="2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809841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51081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5303F92-888C-138C-9882-4B9C995E4A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17</a:t>
            </a:fld>
            <a:endParaRPr lang="en-US" noProof="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B2BCB88-2269-0A4D-4228-90CD094AE3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en-GB" b="1" dirty="0">
                <a:solidFill>
                  <a:schemeClr val="bg1"/>
                </a:solidFill>
              </a:rPr>
              <a:t>.bat </a:t>
            </a:r>
            <a:r>
              <a:rPr lang="en-GB" b="1" dirty="0"/>
              <a:t>(batch)</a:t>
            </a:r>
            <a:r>
              <a:rPr lang="en-GB" dirty="0"/>
              <a:t> </a:t>
            </a:r>
            <a:r>
              <a:rPr lang="bg-BG" dirty="0"/>
              <a:t>файловете са </a:t>
            </a:r>
            <a:r>
              <a:rPr lang="bg-BG" b="1" dirty="0">
                <a:solidFill>
                  <a:schemeClr val="bg1"/>
                </a:solidFill>
              </a:rPr>
              <a:t>скриптове</a:t>
            </a:r>
            <a:r>
              <a:rPr lang="bg-BG" dirty="0"/>
              <a:t>, които се изпълняват в </a:t>
            </a:r>
            <a:r>
              <a:rPr lang="en-GB" b="1" dirty="0">
                <a:solidFill>
                  <a:schemeClr val="bg1"/>
                </a:solidFill>
              </a:rPr>
              <a:t>Command Prompt </a:t>
            </a:r>
            <a:r>
              <a:rPr lang="en-GB" b="1" dirty="0"/>
              <a:t>(cmd)</a:t>
            </a:r>
            <a:endParaRPr lang="en-BG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3256B1E-7246-A208-4C02-7D9555BD913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74683" y="2889000"/>
            <a:ext cx="10836275" cy="2468725"/>
          </a:xfrm>
        </p:spPr>
        <p:txBody>
          <a:bodyPr/>
          <a:lstStyle/>
          <a:p>
            <a:r>
              <a:rPr lang="en-GB" dirty="0"/>
              <a:t>@echo off</a:t>
            </a:r>
          </a:p>
          <a:p>
            <a:r>
              <a:rPr lang="en-GB" dirty="0"/>
              <a:t>echo </a:t>
            </a:r>
            <a:r>
              <a:rPr lang="en-GB" dirty="0">
                <a:solidFill>
                  <a:schemeClr val="bg1"/>
                </a:solidFill>
              </a:rPr>
              <a:t>Showing IP configuration...</a:t>
            </a:r>
          </a:p>
          <a:p>
            <a:r>
              <a:rPr lang="en-GB" dirty="0"/>
              <a:t>ipconfig</a:t>
            </a:r>
          </a:p>
          <a:p>
            <a:r>
              <a:rPr lang="en-GB" dirty="0"/>
              <a:t>pause</a:t>
            </a:r>
            <a:endParaRPr lang="en-BG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D5B5FB2-18A9-AF66-12CB-6391C59056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.bat </a:t>
            </a:r>
            <a:r>
              <a:rPr lang="bg-BG" dirty="0"/>
              <a:t>файлове в </a:t>
            </a:r>
            <a:r>
              <a:rPr lang="en-US" dirty="0"/>
              <a:t>Windows</a:t>
            </a:r>
            <a:endParaRPr lang="en-BG" dirty="0"/>
          </a:p>
        </p:txBody>
      </p:sp>
      <p:sp>
        <p:nvSpPr>
          <p:cNvPr id="8" name="AutoShape 7">
            <a:extLst>
              <a:ext uri="{FF2B5EF4-FFF2-40B4-BE49-F238E27FC236}">
                <a16:creationId xmlns:a16="http://schemas.microsoft.com/office/drawing/2014/main" id="{04E50DC9-11FB-3658-BC61-2BB1B76EF3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06000" y="4697995"/>
            <a:ext cx="4680000" cy="510609"/>
          </a:xfrm>
          <a:prstGeom prst="wedgeRoundRectCallout">
            <a:avLst>
              <a:gd name="adj1" fmla="val -67890"/>
              <a:gd name="adj2" fmla="val -5775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 eaLnBrk="0" hangingPunct="0"/>
            <a:r>
              <a:rPr lang="bg-BG" sz="2399" b="1" noProof="1">
                <a:solidFill>
                  <a:schemeClr val="bg2"/>
                </a:solidFill>
              </a:rPr>
              <a:t>Показва </a:t>
            </a:r>
            <a:r>
              <a:rPr lang="en-US" sz="2399" b="1" noProof="1">
                <a:solidFill>
                  <a:schemeClr val="accent1">
                    <a:lumMod val="60000"/>
                    <a:lumOff val="40000"/>
                  </a:schemeClr>
                </a:solidFill>
              </a:rPr>
              <a:t>IP ад</a:t>
            </a:r>
            <a:r>
              <a:rPr lang="bg-BG" sz="2399" b="1" noProof="1">
                <a:solidFill>
                  <a:schemeClr val="accent1">
                    <a:lumMod val="60000"/>
                    <a:lumOff val="40000"/>
                  </a:schemeClr>
                </a:solidFill>
              </a:rPr>
              <a:t>реса </a:t>
            </a:r>
            <a:r>
              <a:rPr lang="bg-BG" sz="2399" b="1" noProof="1">
                <a:solidFill>
                  <a:schemeClr val="bg2"/>
                </a:solidFill>
              </a:rPr>
              <a:t>на компютъра</a:t>
            </a:r>
            <a:endParaRPr lang="en-US" sz="2399" b="1" noProof="1">
              <a:solidFill>
                <a:schemeClr val="bg2"/>
              </a:solidFill>
            </a:endParaRPr>
          </a:p>
        </p:txBody>
      </p:sp>
      <p:sp>
        <p:nvSpPr>
          <p:cNvPr id="9" name="AutoShape 7">
            <a:extLst>
              <a:ext uri="{FF2B5EF4-FFF2-40B4-BE49-F238E27FC236}">
                <a16:creationId xmlns:a16="http://schemas.microsoft.com/office/drawing/2014/main" id="{E5245A43-62FE-3083-6FC1-12DC8D4BB2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91000" y="5607497"/>
            <a:ext cx="4905000" cy="919090"/>
          </a:xfrm>
          <a:prstGeom prst="wedgeRoundRectCallout">
            <a:avLst>
              <a:gd name="adj1" fmla="val -35997"/>
              <a:gd name="adj2" fmla="val -105413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 eaLnBrk="0" hangingPunct="0"/>
            <a:r>
              <a:rPr lang="bg-BG" sz="2399" b="1" noProof="1">
                <a:solidFill>
                  <a:schemeClr val="bg2"/>
                </a:solidFill>
              </a:rPr>
              <a:t>Изчаква натискане на </a:t>
            </a:r>
            <a:r>
              <a:rPr lang="bg-BG" sz="2399" b="1" noProof="1">
                <a:solidFill>
                  <a:schemeClr val="accent1">
                    <a:lumMod val="60000"/>
                    <a:lumOff val="40000"/>
                  </a:schemeClr>
                </a:solidFill>
              </a:rPr>
              <a:t>бутон, </a:t>
            </a:r>
            <a:r>
              <a:rPr lang="bg-BG" sz="2399" b="1" noProof="1">
                <a:solidFill>
                  <a:schemeClr val="bg2"/>
                </a:solidFill>
              </a:rPr>
              <a:t>преди да се затвори прозореца</a:t>
            </a:r>
            <a:endParaRPr lang="en-US" sz="2399" b="1" noProof="1">
              <a:solidFill>
                <a:schemeClr val="bg2"/>
              </a:solidFill>
            </a:endParaRPr>
          </a:p>
        </p:txBody>
      </p:sp>
      <p:sp>
        <p:nvSpPr>
          <p:cNvPr id="3" name="AutoShape 7">
            <a:extLst>
              <a:ext uri="{FF2B5EF4-FFF2-40B4-BE49-F238E27FC236}">
                <a16:creationId xmlns:a16="http://schemas.microsoft.com/office/drawing/2014/main" id="{28268B3C-656E-AA45-D92C-E79D3ECE84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90999" y="3616210"/>
            <a:ext cx="4275759" cy="919090"/>
          </a:xfrm>
          <a:prstGeom prst="wedgeRoundRectCallout">
            <a:avLst>
              <a:gd name="adj1" fmla="val -62019"/>
              <a:gd name="adj2" fmla="val -26541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 eaLnBrk="0" hangingPunct="0"/>
            <a:r>
              <a:rPr lang="bg-BG" sz="2399" b="1" noProof="1">
                <a:solidFill>
                  <a:schemeClr val="bg2"/>
                </a:solidFill>
              </a:rPr>
              <a:t>Извежда </a:t>
            </a:r>
            <a:r>
              <a:rPr lang="bg-BG" sz="2399" b="1" noProof="1">
                <a:solidFill>
                  <a:schemeClr val="accent1">
                    <a:lumMod val="60000"/>
                    <a:lumOff val="40000"/>
                  </a:schemeClr>
                </a:solidFill>
              </a:rPr>
              <a:t>текстово съобщение </a:t>
            </a:r>
            <a:r>
              <a:rPr lang="bg-BG" sz="2399" b="1" noProof="1">
                <a:solidFill>
                  <a:schemeClr val="bg2"/>
                </a:solidFill>
              </a:rPr>
              <a:t>на екрана</a:t>
            </a:r>
            <a:endParaRPr lang="en-US" sz="2399" b="1" noProof="1">
              <a:solidFill>
                <a:schemeClr val="bg2"/>
              </a:solidFill>
            </a:endParaRPr>
          </a:p>
        </p:txBody>
      </p:sp>
      <p:sp>
        <p:nvSpPr>
          <p:cNvPr id="4" name="AutoShape 7">
            <a:extLst>
              <a:ext uri="{FF2B5EF4-FFF2-40B4-BE49-F238E27FC236}">
                <a16:creationId xmlns:a16="http://schemas.microsoft.com/office/drawing/2014/main" id="{260BB322-672E-70F1-91DE-7EB6FDA737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52820" y="2466457"/>
            <a:ext cx="4680000" cy="919090"/>
          </a:xfrm>
          <a:prstGeom prst="wedgeRoundRectCallout">
            <a:avLst>
              <a:gd name="adj1" fmla="val -74123"/>
              <a:gd name="adj2" fmla="val 30917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 eaLnBrk="0" hangingPunct="0"/>
            <a:r>
              <a:rPr lang="bg-BG" sz="2399" b="1" noProof="1">
                <a:solidFill>
                  <a:schemeClr val="bg2"/>
                </a:solidFill>
              </a:rPr>
              <a:t>Скрива командите, за да се вижда </a:t>
            </a:r>
            <a:r>
              <a:rPr lang="bg-BG" sz="2399" b="1" noProof="1">
                <a:solidFill>
                  <a:schemeClr val="accent1">
                    <a:lumMod val="60000"/>
                    <a:lumOff val="40000"/>
                  </a:schemeClr>
                </a:solidFill>
              </a:rPr>
              <a:t>само резултатът</a:t>
            </a:r>
            <a:endParaRPr lang="en-US" sz="2399" b="1" noProof="1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4411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 animBg="1"/>
      <p:bldP spid="8" grpId="0" animBg="1"/>
      <p:bldP spid="9" grpId="0" animBg="1"/>
      <p:bldP spid="3" grpId="0" animBg="1"/>
      <p:bldP spid="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5303F92-888C-138C-9882-4B9C995E4A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18</a:t>
            </a:fld>
            <a:endParaRPr lang="en-US" noProof="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B2BCB88-2269-0A4D-4228-90CD094AE3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GB" sz="3200" b="1" dirty="0">
                <a:solidFill>
                  <a:schemeClr val="bg1"/>
                </a:solidFill>
              </a:rPr>
              <a:t>.sh </a:t>
            </a:r>
            <a:r>
              <a:rPr lang="en-GB" sz="3200" b="1" dirty="0"/>
              <a:t>(shell)</a:t>
            </a:r>
            <a:r>
              <a:rPr lang="en-GB" sz="3200" dirty="0"/>
              <a:t> </a:t>
            </a:r>
            <a:r>
              <a:rPr lang="bg-BG" sz="3200" dirty="0"/>
              <a:t>файловете са </a:t>
            </a:r>
            <a:r>
              <a:rPr lang="bg-BG" sz="3200" b="1" dirty="0">
                <a:solidFill>
                  <a:schemeClr val="bg1"/>
                </a:solidFill>
              </a:rPr>
              <a:t>скриптове</a:t>
            </a:r>
            <a:r>
              <a:rPr lang="bg-BG" sz="3200" dirty="0"/>
              <a:t>, които се изпълняват в </a:t>
            </a:r>
            <a:r>
              <a:rPr lang="bg-BG" sz="3200" b="1" dirty="0">
                <a:solidFill>
                  <a:schemeClr val="bg1"/>
                </a:solidFill>
              </a:rPr>
              <a:t>терминала</a:t>
            </a:r>
          </a:p>
          <a:p>
            <a:pPr>
              <a:buClr>
                <a:schemeClr val="tx1"/>
              </a:buClr>
            </a:pPr>
            <a:r>
              <a:rPr lang="bg-BG" sz="3200" dirty="0"/>
              <a:t>Предназначени са за </a:t>
            </a:r>
            <a:r>
              <a:rPr lang="en-US" sz="3200" b="1" dirty="0"/>
              <a:t>Linux</a:t>
            </a:r>
            <a:r>
              <a:rPr lang="en-US" sz="3200" dirty="0"/>
              <a:t> </a:t>
            </a:r>
            <a:r>
              <a:rPr lang="bg-BG" sz="3200" dirty="0"/>
              <a:t>и други </a:t>
            </a:r>
            <a:r>
              <a:rPr lang="en-US" sz="3200" b="1" dirty="0"/>
              <a:t>Unix-</a:t>
            </a:r>
            <a:r>
              <a:rPr lang="bg-BG" sz="3200" b="1" dirty="0"/>
              <a:t>базирани системи </a:t>
            </a:r>
            <a:r>
              <a:rPr lang="en-US" sz="3200" dirty="0"/>
              <a:t>(</a:t>
            </a:r>
            <a:r>
              <a:rPr lang="bg-BG" sz="3200" dirty="0"/>
              <a:t>напр. </a:t>
            </a:r>
            <a:r>
              <a:rPr lang="en-US" sz="3200" b="1" dirty="0"/>
              <a:t>macOS</a:t>
            </a:r>
            <a:r>
              <a:rPr lang="en-US" sz="3200" dirty="0"/>
              <a:t>)</a:t>
            </a:r>
            <a:endParaRPr lang="en-BG" sz="320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3256B1E-7246-A208-4C02-7D9555BD913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74683" y="3609000"/>
            <a:ext cx="10836275" cy="2468725"/>
          </a:xfrm>
        </p:spPr>
        <p:txBody>
          <a:bodyPr/>
          <a:lstStyle/>
          <a:p>
            <a:r>
              <a:rPr lang="en-GB" dirty="0"/>
              <a:t>#!/bin/bash</a:t>
            </a:r>
          </a:p>
          <a:p>
            <a:r>
              <a:rPr lang="en-GB" dirty="0"/>
              <a:t>echo "Backing up Documents folder..."</a:t>
            </a:r>
          </a:p>
          <a:p>
            <a:r>
              <a:rPr lang="en-GB" dirty="0"/>
              <a:t>cp -r /home/user/Documents /media/usb</a:t>
            </a:r>
          </a:p>
          <a:p>
            <a:r>
              <a:rPr lang="en-GB" dirty="0"/>
              <a:t>echo "Backup complete!"</a:t>
            </a:r>
            <a:endParaRPr lang="en-BG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D5B5FB2-18A9-AF66-12CB-6391C59056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.sh </a:t>
            </a:r>
            <a:r>
              <a:rPr lang="bg-BG" dirty="0"/>
              <a:t>файлове в </a:t>
            </a:r>
            <a:r>
              <a:rPr lang="en-US" dirty="0"/>
              <a:t>Linux</a:t>
            </a:r>
            <a:endParaRPr lang="en-BG" dirty="0"/>
          </a:p>
        </p:txBody>
      </p:sp>
      <p:sp>
        <p:nvSpPr>
          <p:cNvPr id="9" name="AutoShape 7">
            <a:extLst>
              <a:ext uri="{FF2B5EF4-FFF2-40B4-BE49-F238E27FC236}">
                <a16:creationId xmlns:a16="http://schemas.microsoft.com/office/drawing/2014/main" id="{E5245A43-62FE-3083-6FC1-12DC8D4BB2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2841" y="4798459"/>
            <a:ext cx="3735000" cy="1327571"/>
          </a:xfrm>
          <a:prstGeom prst="wedgeRoundRectCallout">
            <a:avLst>
              <a:gd name="adj1" fmla="val -56414"/>
              <a:gd name="adj2" fmla="val -24636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 eaLnBrk="0" hangingPunct="0"/>
            <a:r>
              <a:rPr lang="bg-BG" sz="2399" b="1" noProof="1">
                <a:solidFill>
                  <a:schemeClr val="bg2"/>
                </a:solidFill>
              </a:rPr>
              <a:t>Копира всички файлове от папката </a:t>
            </a:r>
            <a:r>
              <a:rPr lang="en-US" sz="2399" b="1" noProof="1">
                <a:solidFill>
                  <a:schemeClr val="accent1">
                    <a:lumMod val="60000"/>
                    <a:lumOff val="40000"/>
                  </a:schemeClr>
                </a:solidFill>
              </a:rPr>
              <a:t>Documents</a:t>
            </a:r>
            <a:r>
              <a:rPr lang="en-US" sz="2399" b="1" noProof="1">
                <a:solidFill>
                  <a:schemeClr val="bg2"/>
                </a:solidFill>
              </a:rPr>
              <a:t> на</a:t>
            </a:r>
            <a:r>
              <a:rPr lang="bg-BG" sz="2399" b="1" noProof="1">
                <a:solidFill>
                  <a:schemeClr val="bg2"/>
                </a:solidFill>
              </a:rPr>
              <a:t> </a:t>
            </a:r>
            <a:r>
              <a:rPr lang="en-US" sz="2399" b="1" noProof="1">
                <a:solidFill>
                  <a:schemeClr val="accent1">
                    <a:lumMod val="60000"/>
                    <a:lumOff val="40000"/>
                  </a:schemeClr>
                </a:solidFill>
              </a:rPr>
              <a:t>USB </a:t>
            </a:r>
            <a:r>
              <a:rPr lang="bg-BG" sz="2399" b="1" noProof="1">
                <a:solidFill>
                  <a:schemeClr val="accent1">
                    <a:lumMod val="60000"/>
                    <a:lumOff val="40000"/>
                  </a:schemeClr>
                </a:solidFill>
              </a:rPr>
              <a:t>флаш памет</a:t>
            </a:r>
            <a:endParaRPr lang="en-US" sz="2399" b="1" noProof="1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AutoShape 7">
            <a:extLst>
              <a:ext uri="{FF2B5EF4-FFF2-40B4-BE49-F238E27FC236}">
                <a16:creationId xmlns:a16="http://schemas.microsoft.com/office/drawing/2014/main" id="{ED06BB91-BB02-BB26-8EFF-CCF93E5C0D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9803" y="2945214"/>
            <a:ext cx="3960000" cy="1327571"/>
          </a:xfrm>
          <a:prstGeom prst="wedgeRoundRectCallout">
            <a:avLst>
              <a:gd name="adj1" fmla="val -67833"/>
              <a:gd name="adj2" fmla="val 24221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 eaLnBrk="0" hangingPunct="0"/>
            <a:r>
              <a:rPr lang="bg-BG" sz="2399" b="1" noProof="1">
                <a:solidFill>
                  <a:schemeClr val="bg2"/>
                </a:solidFill>
              </a:rPr>
              <a:t>Указва, че скриптът се изпълнява с </a:t>
            </a:r>
            <a:r>
              <a:rPr lang="en-US" sz="2399" b="1" noProof="1">
                <a:solidFill>
                  <a:schemeClr val="accent1">
                    <a:lumMod val="60000"/>
                    <a:lumOff val="40000"/>
                  </a:schemeClr>
                </a:solidFill>
              </a:rPr>
              <a:t>bash и</a:t>
            </a:r>
            <a:r>
              <a:rPr lang="bg-BG" sz="2399" b="1" noProof="1">
                <a:solidFill>
                  <a:schemeClr val="accent1">
                    <a:lumMod val="60000"/>
                    <a:lumOff val="40000"/>
                  </a:schemeClr>
                </a:solidFill>
              </a:rPr>
              <a:t>нтертпретатор</a:t>
            </a:r>
            <a:endParaRPr lang="en-US" sz="2399" b="1" noProof="1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AutoShape 7">
            <a:extLst>
              <a:ext uri="{FF2B5EF4-FFF2-40B4-BE49-F238E27FC236}">
                <a16:creationId xmlns:a16="http://schemas.microsoft.com/office/drawing/2014/main" id="{5AB76BCF-FD08-3F59-DAB5-33F54CCBEA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43903" y="3707694"/>
            <a:ext cx="3647813" cy="919090"/>
          </a:xfrm>
          <a:prstGeom prst="wedgeRoundRectCallout">
            <a:avLst>
              <a:gd name="adj1" fmla="val -58611"/>
              <a:gd name="adj2" fmla="val 33176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 eaLnBrk="0" hangingPunct="0"/>
            <a:r>
              <a:rPr lang="bg-BG" sz="2399" b="1" noProof="1">
                <a:solidFill>
                  <a:schemeClr val="bg2"/>
                </a:solidFill>
              </a:rPr>
              <a:t>Извежда </a:t>
            </a:r>
            <a:r>
              <a:rPr lang="bg-BG" sz="2399" b="1" noProof="1">
                <a:solidFill>
                  <a:schemeClr val="accent1">
                    <a:lumMod val="60000"/>
                    <a:lumOff val="40000"/>
                  </a:schemeClr>
                </a:solidFill>
              </a:rPr>
              <a:t>текстово съобщение </a:t>
            </a:r>
            <a:r>
              <a:rPr lang="bg-BG" sz="2399" b="1" noProof="1">
                <a:solidFill>
                  <a:schemeClr val="bg2"/>
                </a:solidFill>
              </a:rPr>
              <a:t>на екрана</a:t>
            </a:r>
            <a:endParaRPr lang="en-US" sz="2399" b="1" noProof="1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1036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 animBg="1"/>
      <p:bldP spid="9" grpId="0" animBg="1"/>
      <p:bldP spid="3" grpId="0" animBg="1"/>
      <p:bldP spid="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50248AB2-AF83-261D-8012-199BE6BE101C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dirty="0"/>
              <a:t>Показване на дата и час в </a:t>
            </a:r>
            <a:r>
              <a:rPr lang="en-US" dirty="0"/>
              <a:t>Windows</a:t>
            </a:r>
            <a:endParaRPr lang="en-BG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38D036E-6DB1-0580-FBCB-31741CB249D8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dirty="0"/>
              <a:t>Пример</a:t>
            </a:r>
            <a:endParaRPr lang="en-B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17F260-7944-9991-D0DE-F27287206F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3046" y="1385091"/>
            <a:ext cx="2245908" cy="2486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77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6A760D59-0056-4F39-B077-DBDBE3D2927E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44419" name="Slide Body"/>
          <p:cNvSpPr>
            <a:spLocks noGrp="1" noChangeArrowheads="1"/>
          </p:cNvSpPr>
          <p:nvPr>
            <p:ph type="body" sz="quarter" idx="13"/>
          </p:nvPr>
        </p:nvSpPr>
        <p:spPr>
          <a:xfrm>
            <a:off x="196766" y="1371604"/>
            <a:ext cx="11781606" cy="5207396"/>
          </a:xfrm>
        </p:spPr>
        <p:txBody>
          <a:bodyPr>
            <a:normAutofit fontScale="92500" lnSpcReduction="20000"/>
          </a:bodyPr>
          <a:lstStyle/>
          <a:p>
            <a:pPr>
              <a:buClr>
                <a:schemeClr val="tx1"/>
              </a:buClr>
            </a:pPr>
            <a:r>
              <a:rPr lang="en-US" sz="4000" dirty="0"/>
              <a:t>​</a:t>
            </a:r>
            <a:r>
              <a:rPr lang="bg-BG" sz="4000" b="1" dirty="0">
                <a:solidFill>
                  <a:schemeClr val="bg1"/>
                </a:solidFill>
              </a:rPr>
              <a:t>Компютърни системи</a:t>
            </a:r>
          </a:p>
          <a:p>
            <a:pPr lvl="1">
              <a:buClr>
                <a:schemeClr val="tx1"/>
              </a:buClr>
            </a:pPr>
            <a:r>
              <a:rPr lang="bg-BG" sz="3800" b="1" dirty="0"/>
              <a:t>Роля</a:t>
            </a:r>
            <a:r>
              <a:rPr lang="bg-BG" sz="3800" dirty="0"/>
              <a:t>, </a:t>
            </a:r>
            <a:r>
              <a:rPr lang="bg-BG" sz="3800" b="1" dirty="0"/>
              <a:t>управление</a:t>
            </a:r>
            <a:r>
              <a:rPr lang="bg-BG" sz="3800" dirty="0"/>
              <a:t>, </a:t>
            </a:r>
            <a:r>
              <a:rPr lang="bg-BG" sz="3800" b="1" dirty="0"/>
              <a:t>системни съобщения</a:t>
            </a:r>
          </a:p>
          <a:p>
            <a:pPr>
              <a:buClr>
                <a:schemeClr val="tx1"/>
              </a:buClr>
            </a:pPr>
            <a:r>
              <a:rPr lang="bg-BG" sz="4000" dirty="0"/>
              <a:t>​</a:t>
            </a:r>
            <a:r>
              <a:rPr lang="bg-BG" sz="4000" b="1" dirty="0">
                <a:solidFill>
                  <a:schemeClr val="bg1"/>
                </a:solidFill>
              </a:rPr>
              <a:t>Команди</a:t>
            </a:r>
            <a:r>
              <a:rPr lang="bg-BG" sz="4000" dirty="0"/>
              <a:t> и </a:t>
            </a:r>
            <a:r>
              <a:rPr lang="bg-BG" sz="4000" b="1" dirty="0">
                <a:solidFill>
                  <a:schemeClr val="bg1"/>
                </a:solidFill>
              </a:rPr>
              <a:t>скриптове</a:t>
            </a:r>
          </a:p>
          <a:p>
            <a:pPr>
              <a:buClr>
                <a:schemeClr val="tx1"/>
              </a:buClr>
            </a:pPr>
            <a:r>
              <a:rPr lang="en-US" sz="4000" dirty="0"/>
              <a:t>​​</a:t>
            </a:r>
            <a:r>
              <a:rPr lang="bg-BG" sz="4000" b="1" dirty="0"/>
              <a:t>Пример</a:t>
            </a:r>
            <a:r>
              <a:rPr lang="en-US" sz="4000" b="1" dirty="0"/>
              <a:t>: </a:t>
            </a:r>
            <a:r>
              <a:rPr lang="bg-BG" sz="4000" dirty="0"/>
              <a:t>Показване на дата и час в </a:t>
            </a:r>
            <a:r>
              <a:rPr lang="en-US" sz="4000" dirty="0"/>
              <a:t>Windows</a:t>
            </a:r>
            <a:endParaRPr lang="bg-BG" sz="4000" dirty="0"/>
          </a:p>
          <a:p>
            <a:pPr>
              <a:buClr>
                <a:schemeClr val="tx1"/>
              </a:buClr>
            </a:pPr>
            <a:r>
              <a:rPr lang="bg-BG" sz="4000" dirty="0">
                <a:solidFill>
                  <a:schemeClr val="bg1"/>
                </a:solidFill>
              </a:rPr>
              <a:t>​</a:t>
            </a:r>
            <a:r>
              <a:rPr lang="bg-BG" sz="4000" b="1" dirty="0">
                <a:solidFill>
                  <a:schemeClr val="bg1"/>
                </a:solidFill>
              </a:rPr>
              <a:t>Конфигурационни файлове</a:t>
            </a:r>
            <a:endParaRPr lang="bg-BG" sz="4000" b="1" dirty="0"/>
          </a:p>
          <a:p>
            <a:pPr>
              <a:buClr>
                <a:schemeClr val="tx1"/>
              </a:buClr>
            </a:pPr>
            <a:r>
              <a:rPr lang="en-US" sz="4000" dirty="0"/>
              <a:t>​</a:t>
            </a:r>
            <a:r>
              <a:rPr lang="bg-BG" sz="4000" b="1" dirty="0">
                <a:solidFill>
                  <a:schemeClr val="bg1"/>
                </a:solidFill>
              </a:rPr>
              <a:t>Защита</a:t>
            </a:r>
            <a:r>
              <a:rPr lang="bg-BG" sz="4000" dirty="0"/>
              <a:t> и </a:t>
            </a:r>
            <a:r>
              <a:rPr lang="bg-BG" sz="4000" b="1" dirty="0">
                <a:solidFill>
                  <a:schemeClr val="bg1"/>
                </a:solidFill>
              </a:rPr>
              <a:t>архивиране на информация</a:t>
            </a:r>
          </a:p>
          <a:p>
            <a:pPr>
              <a:buClr>
                <a:schemeClr val="tx1"/>
              </a:buClr>
            </a:pPr>
            <a:r>
              <a:rPr lang="en-US" sz="4000" dirty="0"/>
              <a:t>​</a:t>
            </a:r>
            <a:r>
              <a:rPr lang="en-US" sz="4200" dirty="0"/>
              <a:t>​</a:t>
            </a:r>
            <a:r>
              <a:rPr lang="bg-BG" sz="4000" b="1" dirty="0"/>
              <a:t>Пример</a:t>
            </a:r>
            <a:r>
              <a:rPr lang="en-US" sz="4000" b="1" dirty="0"/>
              <a:t>: </a:t>
            </a:r>
            <a:r>
              <a:rPr lang="bg-BG" sz="4000" dirty="0"/>
              <a:t>Показване на мрежова информация и системен статус</a:t>
            </a:r>
          </a:p>
        </p:txBody>
      </p:sp>
      <p:sp>
        <p:nvSpPr>
          <p:cNvPr id="444418" name="Slide Title"/>
          <p:cNvSpPr>
            <a:spLocks noGrp="1" noChangeArrowheads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/>
          <a:lstStyle/>
          <a:p>
            <a:r>
              <a:rPr lang="bg-BG"/>
              <a:t>Съдържание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5303F92-888C-138C-9882-4B9C995E4A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20</a:t>
            </a:fld>
            <a:endParaRPr lang="en-US" noProof="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B2BCB88-2269-0A4D-4228-90CD094AE3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bg-BG" sz="3200" dirty="0"/>
              <a:t>Отваряме </a:t>
            </a:r>
            <a:r>
              <a:rPr lang="bg-BG" sz="3200" b="1" dirty="0"/>
              <a:t>текстов редактор по избор </a:t>
            </a:r>
            <a:r>
              <a:rPr lang="bg-BG" sz="3200" dirty="0"/>
              <a:t>(напр. </a:t>
            </a:r>
            <a:r>
              <a:rPr lang="en-GB" sz="3200" dirty="0"/>
              <a:t>Notepad)</a:t>
            </a:r>
            <a:endParaRPr lang="bg-BG" sz="3200" b="1" dirty="0"/>
          </a:p>
          <a:p>
            <a:pPr>
              <a:buClr>
                <a:schemeClr val="tx1"/>
              </a:buClr>
            </a:pPr>
            <a:r>
              <a:rPr lang="bg-BG" sz="3200" dirty="0"/>
              <a:t>Разписваме следните </a:t>
            </a:r>
            <a:r>
              <a:rPr lang="bg-BG" sz="3200" b="1" dirty="0"/>
              <a:t>команди</a:t>
            </a:r>
            <a:r>
              <a:rPr lang="en-US" sz="3200" dirty="0"/>
              <a:t>:</a:t>
            </a:r>
            <a:endParaRPr lang="bg-BG" sz="3200" dirty="0"/>
          </a:p>
          <a:p>
            <a:pPr>
              <a:buClr>
                <a:schemeClr val="tx1"/>
              </a:buClr>
            </a:pPr>
            <a:endParaRPr lang="en-US" sz="3200" dirty="0"/>
          </a:p>
          <a:p>
            <a:pPr>
              <a:buClr>
                <a:schemeClr val="tx1"/>
              </a:buClr>
            </a:pPr>
            <a:endParaRPr lang="en-US" sz="3200" dirty="0"/>
          </a:p>
          <a:p>
            <a:pPr>
              <a:buClr>
                <a:schemeClr val="tx1"/>
              </a:buClr>
            </a:pPr>
            <a:endParaRPr lang="en-US" sz="3200" dirty="0"/>
          </a:p>
          <a:p>
            <a:pPr>
              <a:buClr>
                <a:schemeClr val="tx1"/>
              </a:buClr>
            </a:pPr>
            <a:endParaRPr lang="en-US" sz="3200" dirty="0"/>
          </a:p>
          <a:p>
            <a:pPr>
              <a:buClr>
                <a:schemeClr val="tx1"/>
              </a:buClr>
            </a:pPr>
            <a:endParaRPr lang="en-US" sz="320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D5B5FB2-18A9-AF66-12CB-6391C59056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Създаване на </a:t>
            </a:r>
            <a:r>
              <a:rPr lang="en-US" dirty="0"/>
              <a:t>batch </a:t>
            </a:r>
            <a:r>
              <a:rPr lang="bg-BG" dirty="0"/>
              <a:t>скрипт</a:t>
            </a:r>
            <a:endParaRPr lang="en-BG" dirty="0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1B793C5E-7AB8-D21F-5CA4-9F8566CF92F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1000" y="2576518"/>
            <a:ext cx="10836275" cy="3075045"/>
          </a:xfrm>
        </p:spPr>
        <p:txBody>
          <a:bodyPr/>
          <a:lstStyle/>
          <a:p>
            <a:r>
              <a:rPr lang="en-GB" dirty="0"/>
              <a:t>@echo off</a:t>
            </a:r>
          </a:p>
          <a:p>
            <a:r>
              <a:rPr lang="en-GB" dirty="0"/>
              <a:t>echo Current date and time:</a:t>
            </a:r>
          </a:p>
          <a:p>
            <a:r>
              <a:rPr lang="en-GB" dirty="0"/>
              <a:t>date /t</a:t>
            </a:r>
          </a:p>
          <a:p>
            <a:r>
              <a:rPr lang="en-GB" dirty="0"/>
              <a:t>time /t</a:t>
            </a:r>
          </a:p>
          <a:p>
            <a:r>
              <a:rPr lang="en-GB" dirty="0"/>
              <a:t>pause</a:t>
            </a:r>
            <a:endParaRPr lang="en-BG" dirty="0"/>
          </a:p>
        </p:txBody>
      </p:sp>
      <p:sp>
        <p:nvSpPr>
          <p:cNvPr id="10" name="AutoShape 7">
            <a:extLst>
              <a:ext uri="{FF2B5EF4-FFF2-40B4-BE49-F238E27FC236}">
                <a16:creationId xmlns:a16="http://schemas.microsoft.com/office/drawing/2014/main" id="{8665FD87-14D8-9217-8FFF-089A277481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31000" y="3842716"/>
            <a:ext cx="2479283" cy="510609"/>
          </a:xfrm>
          <a:prstGeom prst="wedgeRoundRectCallout">
            <a:avLst>
              <a:gd name="adj1" fmla="val -69782"/>
              <a:gd name="adj2" fmla="val -724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 eaLnBrk="0" hangingPunct="0"/>
            <a:r>
              <a:rPr lang="bg-BG" sz="2399" b="1" noProof="1">
                <a:solidFill>
                  <a:schemeClr val="bg2"/>
                </a:solidFill>
              </a:rPr>
              <a:t>Показва </a:t>
            </a:r>
            <a:r>
              <a:rPr lang="bg-BG" sz="2399" b="1" noProof="1">
                <a:solidFill>
                  <a:schemeClr val="accent1">
                    <a:lumMod val="60000"/>
                    <a:lumOff val="40000"/>
                  </a:schemeClr>
                </a:solidFill>
              </a:rPr>
              <a:t>датата</a:t>
            </a:r>
            <a:endParaRPr lang="en-US" sz="2399" b="1" noProof="1">
              <a:solidFill>
                <a:schemeClr val="bg2"/>
              </a:solidFill>
            </a:endParaRPr>
          </a:p>
        </p:txBody>
      </p:sp>
      <p:sp>
        <p:nvSpPr>
          <p:cNvPr id="11" name="AutoShape 7">
            <a:extLst>
              <a:ext uri="{FF2B5EF4-FFF2-40B4-BE49-F238E27FC236}">
                <a16:creationId xmlns:a16="http://schemas.microsoft.com/office/drawing/2014/main" id="{8998F6C7-2B22-006C-6FE0-73F07DC22F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31000" y="4491834"/>
            <a:ext cx="2610000" cy="510609"/>
          </a:xfrm>
          <a:prstGeom prst="wedgeRoundRectCallout">
            <a:avLst>
              <a:gd name="adj1" fmla="val -70136"/>
              <a:gd name="adj2" fmla="val -23316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 eaLnBrk="0" hangingPunct="0"/>
            <a:r>
              <a:rPr lang="bg-BG" sz="2399" b="1" noProof="1">
                <a:solidFill>
                  <a:schemeClr val="bg2"/>
                </a:solidFill>
              </a:rPr>
              <a:t>Показва </a:t>
            </a:r>
            <a:r>
              <a:rPr lang="bg-BG" sz="2399" b="1" noProof="1">
                <a:solidFill>
                  <a:schemeClr val="accent1">
                    <a:lumMod val="60000"/>
                    <a:lumOff val="40000"/>
                  </a:schemeClr>
                </a:solidFill>
              </a:rPr>
              <a:t>времето</a:t>
            </a:r>
            <a:endParaRPr lang="en-US" sz="2399" b="1" noProof="1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5612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1" uiExpand="1" build="p" animBg="1"/>
      <p:bldP spid="10" grpId="0" animBg="1"/>
      <p:bldP spid="11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3FD7699-FA7B-BAE6-872A-60B6B56E4E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21</a:t>
            </a:fld>
            <a:endParaRPr lang="en-US" noProof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6FD7495-43C0-0310-0D83-D69A0820B10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sz="3400" dirty="0"/>
              <a:t>Кликаме върху </a:t>
            </a:r>
            <a:r>
              <a:rPr lang="en-US" sz="3400" b="1" dirty="0"/>
              <a:t>[</a:t>
            </a:r>
            <a:r>
              <a:rPr lang="en-US" sz="3400" b="1" dirty="0">
                <a:solidFill>
                  <a:schemeClr val="bg1"/>
                </a:solidFill>
              </a:rPr>
              <a:t>File</a:t>
            </a:r>
            <a:r>
              <a:rPr lang="en-US" sz="3400" b="1" dirty="0"/>
              <a:t>] </a:t>
            </a:r>
            <a:r>
              <a:rPr lang="en-US" sz="3400" dirty="0">
                <a:sym typeface="Wingdings" panose="05000000000000000000" pitchFamily="2" charset="2"/>
              </a:rPr>
              <a:t></a:t>
            </a:r>
            <a:r>
              <a:rPr lang="en-US" sz="3400" dirty="0"/>
              <a:t> </a:t>
            </a:r>
            <a:r>
              <a:rPr lang="en-US" sz="3400" b="1" dirty="0"/>
              <a:t>[</a:t>
            </a:r>
            <a:r>
              <a:rPr lang="en-US" sz="3400" b="1" dirty="0">
                <a:solidFill>
                  <a:schemeClr val="bg1"/>
                </a:solidFill>
              </a:rPr>
              <a:t>Save as</a:t>
            </a:r>
            <a:r>
              <a:rPr lang="en-US" sz="3400" b="1" dirty="0"/>
              <a:t>]</a:t>
            </a:r>
          </a:p>
          <a:p>
            <a:r>
              <a:rPr lang="bg-BG" sz="3400" dirty="0"/>
              <a:t>Запазваме </a:t>
            </a:r>
            <a:r>
              <a:rPr lang="bg-BG" sz="3400" b="1" dirty="0"/>
              <a:t>файла</a:t>
            </a:r>
            <a:r>
              <a:rPr lang="bg-BG" sz="3400" dirty="0"/>
              <a:t> като </a:t>
            </a:r>
            <a:r>
              <a:rPr lang="en-US" sz="34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time_info.bat</a:t>
            </a:r>
          </a:p>
          <a:p>
            <a:endParaRPr lang="en-US" sz="3400" b="1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0BACB9D-3CD7-4FD8-EF39-54708000A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Запазване на скрипта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C27594-C52D-5F29-E98F-784717D3EC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6000" y="2604739"/>
            <a:ext cx="3556952" cy="411937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92DFBE5-07B4-544D-F569-8F01DFDF7E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6306" y="3959732"/>
            <a:ext cx="4419466" cy="90926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9" name="Arrow: Right 10">
            <a:extLst>
              <a:ext uri="{FF2B5EF4-FFF2-40B4-BE49-F238E27FC236}">
                <a16:creationId xmlns:a16="http://schemas.microsoft.com/office/drawing/2014/main" id="{33C8B31F-2134-E69E-0E32-792C5E46D41D}"/>
              </a:ext>
            </a:extLst>
          </p:cNvPr>
          <p:cNvSpPr/>
          <p:nvPr/>
        </p:nvSpPr>
        <p:spPr>
          <a:xfrm>
            <a:off x="5451487" y="3895501"/>
            <a:ext cx="1512461" cy="103773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99" dirty="0"/>
          </a:p>
        </p:txBody>
      </p:sp>
    </p:spTree>
    <p:extLst>
      <p:ext uri="{BB962C8B-B14F-4D97-AF65-F5344CB8AC3E}">
        <p14:creationId xmlns:p14="http://schemas.microsoft.com/office/powerpoint/2010/main" val="1647042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5303F92-888C-138C-9882-4B9C995E4A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22</a:t>
            </a:fld>
            <a:endParaRPr lang="en-US" noProof="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B2BCB88-2269-0A4D-4228-90CD094AE3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bg-BG" sz="3200" dirty="0"/>
              <a:t>Стартираме </a:t>
            </a:r>
            <a:r>
              <a:rPr lang="bg-BG" sz="3200" b="1" dirty="0"/>
              <a:t>файла</a:t>
            </a:r>
            <a:r>
              <a:rPr lang="bg-BG" sz="3200" dirty="0"/>
              <a:t> с </a:t>
            </a:r>
            <a:r>
              <a:rPr lang="bg-BG" sz="3200" b="1" dirty="0"/>
              <a:t>двойно кликане</a:t>
            </a:r>
            <a:endParaRPr lang="en-BG" sz="3200" b="1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D5B5FB2-18A9-AF66-12CB-6391C59056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bg-BG" sz="4000" dirty="0"/>
              <a:t>Резултат</a:t>
            </a:r>
            <a:endParaRPr lang="en-BG" sz="4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CDDCC8-3456-5511-5687-89F14B3E41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5600" y="3159000"/>
            <a:ext cx="8060800" cy="19008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719966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Subtitle">
            <a:extLst>
              <a:ext uri="{FF2B5EF4-FFF2-40B4-BE49-F238E27FC236}">
                <a16:creationId xmlns:a16="http://schemas.microsoft.com/office/drawing/2014/main" id="{BEB5BB41-09D4-4E9F-8C80-EE8709171CB3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bg-BG" sz="4000" dirty="0"/>
              <a:t>Настройките на операционната система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028D9EA3-B5E0-4F17-9467-4BE3C280DA68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sz="5600" dirty="0"/>
              <a:t>Конфигурационни файлове</a:t>
            </a:r>
            <a:endParaRPr lang="en-US" sz="56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E75FF61-74CC-19E2-BB67-36EC0D67AB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8500" y="1584000"/>
            <a:ext cx="2295000" cy="2230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064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9471229-1E96-9BFF-DE99-BCDB749C64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24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3BFF05F-657B-07E6-A96D-33FE25851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4000" dirty="0"/>
              <a:t>Конфигурационни файлове</a:t>
            </a:r>
            <a:endParaRPr lang="en-BG" dirty="0"/>
          </a:p>
        </p:txBody>
      </p:sp>
      <p:sp>
        <p:nvSpPr>
          <p:cNvPr id="7" name="Slide Subtitle">
            <a:extLst>
              <a:ext uri="{FF2B5EF4-FFF2-40B4-BE49-F238E27FC236}">
                <a16:creationId xmlns:a16="http://schemas.microsoft.com/office/drawing/2014/main" id="{ECCDA7AF-1D7C-6B62-8F84-0AA13B4DE5A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8727196" cy="5528766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bg-BG" sz="3400" b="1" dirty="0">
                <a:solidFill>
                  <a:schemeClr val="bg1"/>
                </a:solidFill>
              </a:rPr>
              <a:t>Текстови файлове</a:t>
            </a:r>
            <a:r>
              <a:rPr lang="bg-BG" sz="3400" dirty="0"/>
              <a:t>, които съдържат </a:t>
            </a:r>
            <a:r>
              <a:rPr lang="bg-BG" sz="3400" b="1" dirty="0"/>
              <a:t>настройки</a:t>
            </a:r>
            <a:r>
              <a:rPr lang="bg-BG" sz="3400" dirty="0"/>
              <a:t> за </a:t>
            </a:r>
            <a:r>
              <a:rPr lang="bg-BG" sz="3400" b="1" dirty="0"/>
              <a:t>ОС</a:t>
            </a:r>
            <a:r>
              <a:rPr lang="bg-BG" sz="3400" dirty="0"/>
              <a:t> или дадена </a:t>
            </a:r>
            <a:r>
              <a:rPr lang="bg-BG" sz="3400" b="1" dirty="0"/>
              <a:t>програма</a:t>
            </a:r>
          </a:p>
          <a:p>
            <a:pPr>
              <a:buClr>
                <a:schemeClr val="tx1"/>
              </a:buClr>
            </a:pPr>
            <a:r>
              <a:rPr lang="bg-BG" sz="3400" dirty="0"/>
              <a:t>Управляват </a:t>
            </a:r>
            <a:r>
              <a:rPr lang="bg-BG" sz="3400" b="1" dirty="0"/>
              <a:t>как работи системата</a:t>
            </a:r>
          </a:p>
          <a:p>
            <a:r>
              <a:rPr lang="bg-BG" dirty="0"/>
              <a:t>Често изискват </a:t>
            </a:r>
            <a:r>
              <a:rPr lang="bg-BG" b="1" dirty="0">
                <a:solidFill>
                  <a:schemeClr val="bg1"/>
                </a:solidFill>
              </a:rPr>
              <a:t>администраторски</a:t>
            </a:r>
            <a:r>
              <a:rPr lang="bg-BG" b="1" dirty="0"/>
              <a:t> </a:t>
            </a:r>
            <a:r>
              <a:rPr lang="en-US" b="1" dirty="0"/>
              <a:t>(root) </a:t>
            </a:r>
            <a:r>
              <a:rPr lang="bg-BG" b="1" dirty="0">
                <a:solidFill>
                  <a:schemeClr val="bg1"/>
                </a:solidFill>
              </a:rPr>
              <a:t>права</a:t>
            </a:r>
          </a:p>
          <a:p>
            <a:r>
              <a:rPr lang="bg-BG" b="1" dirty="0"/>
              <a:t>Грешки</a:t>
            </a:r>
            <a:r>
              <a:rPr lang="bg-BG" dirty="0"/>
              <a:t> в тях могат да доведат до </a:t>
            </a:r>
            <a:r>
              <a:rPr lang="bg-BG" b="1" dirty="0"/>
              <a:t>проблеми</a:t>
            </a:r>
            <a:r>
              <a:rPr lang="bg-BG" dirty="0"/>
              <a:t> в </a:t>
            </a:r>
            <a:r>
              <a:rPr lang="bg-BG" b="1" dirty="0"/>
              <a:t>системата</a:t>
            </a:r>
            <a:endParaRPr lang="en-GB" b="1" dirty="0"/>
          </a:p>
          <a:p>
            <a:pPr>
              <a:buClr>
                <a:schemeClr val="tx1"/>
              </a:buClr>
            </a:pPr>
            <a:endParaRPr lang="bg-BG" sz="34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BA7FC0-6BAB-6D58-2314-1D5E0C080B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6432" y="2070279"/>
            <a:ext cx="3136598" cy="3780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732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9471229-1E96-9BFF-DE99-BCDB749C64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25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3BFF05F-657B-07E6-A96D-33FE25851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4000" dirty="0"/>
              <a:t>Роля на конфигурационните файлове</a:t>
            </a:r>
            <a:endParaRPr lang="en-BG" dirty="0"/>
          </a:p>
        </p:txBody>
      </p:sp>
      <p:sp>
        <p:nvSpPr>
          <p:cNvPr id="7" name="Slide Subtitle">
            <a:extLst>
              <a:ext uri="{FF2B5EF4-FFF2-40B4-BE49-F238E27FC236}">
                <a16:creationId xmlns:a16="http://schemas.microsoft.com/office/drawing/2014/main" id="{ECCDA7AF-1D7C-6B62-8F84-0AA13B4DE5A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bg-BG" sz="3400" dirty="0"/>
              <a:t>Служат за</a:t>
            </a:r>
            <a:r>
              <a:rPr lang="en-US" sz="3400" dirty="0"/>
              <a:t>:</a:t>
            </a:r>
          </a:p>
          <a:p>
            <a:pPr lvl="1"/>
            <a:r>
              <a:rPr lang="bg-BG" sz="3200" b="1" dirty="0"/>
              <a:t>Настройване</a:t>
            </a:r>
            <a:r>
              <a:rPr lang="bg-BG" sz="3200" dirty="0"/>
              <a:t> на </a:t>
            </a:r>
            <a:r>
              <a:rPr lang="bg-BG" sz="3200" b="1" dirty="0">
                <a:solidFill>
                  <a:schemeClr val="bg1"/>
                </a:solidFill>
              </a:rPr>
              <a:t>мрежа</a:t>
            </a:r>
            <a:r>
              <a:rPr lang="bg-BG" sz="3200" dirty="0"/>
              <a:t> (</a:t>
            </a:r>
            <a:r>
              <a:rPr lang="en-US" sz="3200" dirty="0"/>
              <a:t>IP, DNS, gateway </a:t>
            </a:r>
            <a:r>
              <a:rPr lang="bg-BG" sz="3200" dirty="0"/>
              <a:t>и др.</a:t>
            </a:r>
            <a:r>
              <a:rPr lang="en-US" sz="3200" dirty="0"/>
              <a:t>)</a:t>
            </a:r>
            <a:endParaRPr lang="bg-BG" sz="3200" dirty="0"/>
          </a:p>
          <a:p>
            <a:pPr lvl="1"/>
            <a:r>
              <a:rPr lang="bg-BG" sz="3200" b="1" dirty="0"/>
              <a:t>Активиране</a:t>
            </a:r>
            <a:r>
              <a:rPr lang="bg-BG" sz="3200" dirty="0"/>
              <a:t> или </a:t>
            </a:r>
            <a:r>
              <a:rPr lang="bg-BG" sz="3200" b="1" dirty="0"/>
              <a:t>деактивиране</a:t>
            </a:r>
            <a:r>
              <a:rPr lang="bg-BG" sz="3200" dirty="0"/>
              <a:t> на </a:t>
            </a:r>
            <a:r>
              <a:rPr lang="bg-BG" sz="3200" b="1" dirty="0">
                <a:solidFill>
                  <a:schemeClr val="bg1"/>
                </a:solidFill>
              </a:rPr>
              <a:t>услуги</a:t>
            </a:r>
          </a:p>
          <a:p>
            <a:pPr lvl="1"/>
            <a:r>
              <a:rPr lang="bg-BG" sz="3200" b="1" dirty="0"/>
              <a:t>Конфигуриране</a:t>
            </a:r>
            <a:r>
              <a:rPr lang="bg-BG" sz="3200" dirty="0"/>
              <a:t> на </a:t>
            </a:r>
            <a:r>
              <a:rPr lang="bg-BG" sz="3200" b="1" dirty="0">
                <a:solidFill>
                  <a:schemeClr val="bg1"/>
                </a:solidFill>
              </a:rPr>
              <a:t>потребители</a:t>
            </a:r>
            <a:r>
              <a:rPr lang="bg-BG" sz="3200" dirty="0"/>
              <a:t> и </a:t>
            </a:r>
            <a:r>
              <a:rPr lang="bg-BG" sz="3200" b="1" dirty="0">
                <a:solidFill>
                  <a:schemeClr val="bg1"/>
                </a:solidFill>
              </a:rPr>
              <a:t>разрешения</a:t>
            </a:r>
          </a:p>
          <a:p>
            <a:pPr lvl="1"/>
            <a:r>
              <a:rPr lang="bg-BG" sz="3200" b="1" dirty="0"/>
              <a:t>Задаване</a:t>
            </a:r>
            <a:r>
              <a:rPr lang="bg-BG" sz="3200" dirty="0"/>
              <a:t> на </a:t>
            </a:r>
            <a:r>
              <a:rPr lang="bg-BG" sz="3200" b="1" dirty="0">
                <a:solidFill>
                  <a:schemeClr val="bg1"/>
                </a:solidFill>
              </a:rPr>
              <a:t>начален режим </a:t>
            </a:r>
            <a:r>
              <a:rPr lang="bg-BG" sz="3200" dirty="0"/>
              <a:t>на </a:t>
            </a:r>
            <a:r>
              <a:rPr lang="bg-BG" sz="3200" b="1" dirty="0"/>
              <a:t>системата</a:t>
            </a:r>
            <a:r>
              <a:rPr lang="bg-BG" sz="3200" dirty="0"/>
              <a:t> </a:t>
            </a:r>
            <a:r>
              <a:rPr lang="en-US" sz="3200" dirty="0"/>
              <a:t>(</a:t>
            </a:r>
            <a:r>
              <a:rPr lang="bg-BG" sz="3200" dirty="0"/>
              <a:t>графичен, терминален и др.</a:t>
            </a:r>
            <a:r>
              <a:rPr lang="en-US" sz="3200" dirty="0"/>
              <a:t>)</a:t>
            </a:r>
            <a:endParaRPr lang="bg-BG" sz="3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E98874-BB77-488F-1EC5-639B59409C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6731" y="4655838"/>
            <a:ext cx="2369970" cy="1999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739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10A1F4-7702-17D0-8633-CC81178CE3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26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6EB813-2CCD-671F-4F95-333A42AEE2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sz="3000" dirty="0"/>
              <a:t>Някои от тях се </a:t>
            </a:r>
            <a:r>
              <a:rPr lang="bg-BG" sz="3000" b="1" dirty="0"/>
              <a:t>отварят</a:t>
            </a:r>
            <a:r>
              <a:rPr lang="bg-BG" sz="3000" dirty="0"/>
              <a:t> и </a:t>
            </a:r>
            <a:r>
              <a:rPr lang="bg-BG" sz="3000" b="1" dirty="0"/>
              <a:t>редактират</a:t>
            </a:r>
            <a:r>
              <a:rPr lang="bg-BG" sz="3000" dirty="0"/>
              <a:t> с обикновен </a:t>
            </a:r>
            <a:r>
              <a:rPr lang="bg-BG" sz="3000" b="1" dirty="0">
                <a:solidFill>
                  <a:schemeClr val="bg1"/>
                </a:solidFill>
              </a:rPr>
              <a:t>текстов редактор</a:t>
            </a:r>
            <a:r>
              <a:rPr lang="bg-BG" sz="3000" dirty="0"/>
              <a:t> (напр. </a:t>
            </a:r>
            <a:r>
              <a:rPr lang="en-GB" sz="3000" dirty="0"/>
              <a:t>Notepad)</a:t>
            </a:r>
            <a:endParaRPr lang="bg-BG" sz="3000" dirty="0"/>
          </a:p>
          <a:p>
            <a:r>
              <a:rPr lang="bg-BG" sz="3000" dirty="0"/>
              <a:t>Други </a:t>
            </a:r>
            <a:r>
              <a:rPr lang="en-GB" sz="3000" dirty="0"/>
              <a:t>(</a:t>
            </a:r>
            <a:r>
              <a:rPr lang="bg-BG" sz="3000" dirty="0"/>
              <a:t>като .</a:t>
            </a:r>
            <a:r>
              <a:rPr lang="en-US" sz="3000" dirty="0"/>
              <a:t>reg</a:t>
            </a:r>
            <a:r>
              <a:rPr lang="en-GB" sz="3000" dirty="0"/>
              <a:t>) </a:t>
            </a:r>
            <a:r>
              <a:rPr lang="bg-BG" sz="3000" dirty="0"/>
              <a:t>се използват за </a:t>
            </a:r>
            <a:r>
              <a:rPr lang="bg-BG" sz="3000" b="1" dirty="0"/>
              <a:t>промени</a:t>
            </a:r>
            <a:r>
              <a:rPr lang="bg-BG" sz="3000" dirty="0"/>
              <a:t> в </a:t>
            </a:r>
            <a:r>
              <a:rPr lang="bg-BG" sz="3000" b="1" dirty="0">
                <a:solidFill>
                  <a:schemeClr val="bg1"/>
                </a:solidFill>
              </a:rPr>
              <a:t>системния регистър </a:t>
            </a:r>
            <a:r>
              <a:rPr lang="bg-BG" sz="3000" dirty="0"/>
              <a:t>(</a:t>
            </a:r>
            <a:r>
              <a:rPr lang="en-GB" sz="3000" dirty="0"/>
              <a:t>Registry)</a:t>
            </a:r>
            <a:endParaRPr lang="en-US" sz="3000" dirty="0"/>
          </a:p>
          <a:p>
            <a:r>
              <a:rPr lang="bg-BG" sz="3000" dirty="0"/>
              <a:t>Повечето </a:t>
            </a:r>
            <a:r>
              <a:rPr lang="bg-BG" sz="3000" b="1" dirty="0"/>
              <a:t>конфигурационни файлове </a:t>
            </a:r>
            <a:r>
              <a:rPr lang="bg-BG" sz="3000" dirty="0"/>
              <a:t>се използват </a:t>
            </a:r>
            <a:r>
              <a:rPr lang="bg-BG" sz="3000" b="1" dirty="0"/>
              <a:t>автоматично</a:t>
            </a:r>
            <a:endParaRPr lang="en-BG" sz="30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24A078E-8983-D02F-21B0-E71722DFC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/>
              <a:t>Основни конфигурационни файлове в </a:t>
            </a:r>
            <a:r>
              <a:rPr lang="en-US" dirty="0"/>
              <a:t>Windows</a:t>
            </a:r>
            <a:endParaRPr lang="en-BG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1C82943-B6C7-6966-919C-AA68500F7D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7544405"/>
              </p:ext>
            </p:extLst>
          </p:nvPr>
        </p:nvGraphicFramePr>
        <p:xfrm>
          <a:off x="695400" y="4445660"/>
          <a:ext cx="10710600" cy="1542934"/>
        </p:xfrm>
        <a:graphic>
          <a:graphicData uri="http://schemas.openxmlformats.org/drawingml/2006/table">
            <a:tbl>
              <a:tblPr bandRow="1">
                <a:tableStyleId>{22838BEF-8BB2-4498-84A7-C5851F593DF1}</a:tableStyleId>
              </a:tblPr>
              <a:tblGrid>
                <a:gridCol w="1350600">
                  <a:extLst>
                    <a:ext uri="{9D8B030D-6E8A-4147-A177-3AD203B41FA5}">
                      <a16:colId xmlns:a16="http://schemas.microsoft.com/office/drawing/2014/main" val="2399071268"/>
                    </a:ext>
                  </a:extLst>
                </a:gridCol>
                <a:gridCol w="9360000">
                  <a:extLst>
                    <a:ext uri="{9D8B030D-6E8A-4147-A177-3AD203B41FA5}">
                      <a16:colId xmlns:a16="http://schemas.microsoft.com/office/drawing/2014/main" val="2096798516"/>
                    </a:ext>
                  </a:extLst>
                </a:gridCol>
              </a:tblGrid>
              <a:tr h="771467">
                <a:tc>
                  <a:txBody>
                    <a:bodyPr/>
                    <a:lstStyle/>
                    <a:p>
                      <a:pPr algn="l"/>
                      <a:r>
                        <a:rPr lang="en-BG" sz="2800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*.reg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bg-BG" sz="2800" dirty="0"/>
                        <a:t>Регистрационни файлове за промени в системния регистър</a:t>
                      </a:r>
                      <a:endParaRPr lang="en-BG" sz="2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80984160"/>
                  </a:ext>
                </a:extLst>
              </a:tr>
              <a:tr h="771467">
                <a:tc>
                  <a:txBody>
                    <a:bodyPr/>
                    <a:lstStyle/>
                    <a:p>
                      <a:pPr algn="l"/>
                      <a:r>
                        <a:rPr lang="en-BG" sz="2800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*.bat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bg-BG" sz="2800" dirty="0"/>
                        <a:t>Скриптове, които настройват поведението на системата</a:t>
                      </a:r>
                      <a:endParaRPr lang="en-BG" sz="2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740988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13377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10A1F4-7702-17D0-8633-CC81178CE3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27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6EB813-2CCD-671F-4F95-333A42AEE2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sz="3200" dirty="0"/>
              <a:t>Редактират с </a:t>
            </a:r>
            <a:r>
              <a:rPr lang="bg-BG" sz="3200" b="1" dirty="0">
                <a:solidFill>
                  <a:schemeClr val="bg1"/>
                </a:solidFill>
              </a:rPr>
              <a:t>текстови редактори</a:t>
            </a:r>
            <a:r>
              <a:rPr lang="bg-BG" sz="3200" dirty="0">
                <a:solidFill>
                  <a:schemeClr val="bg1"/>
                </a:solidFill>
              </a:rPr>
              <a:t> </a:t>
            </a:r>
            <a:r>
              <a:rPr lang="bg-BG" sz="3200" dirty="0"/>
              <a:t>като </a:t>
            </a:r>
            <a:r>
              <a:rPr lang="en-GB" sz="3200" b="1" dirty="0"/>
              <a:t>nano</a:t>
            </a:r>
            <a:r>
              <a:rPr lang="en-GB" sz="3200" dirty="0"/>
              <a:t>, </a:t>
            </a:r>
            <a:r>
              <a:rPr lang="en-GB" sz="3200" b="1" dirty="0"/>
              <a:t>vim</a:t>
            </a:r>
            <a:r>
              <a:rPr lang="en-GB" sz="3200" dirty="0"/>
              <a:t> </a:t>
            </a:r>
            <a:r>
              <a:rPr lang="bg-BG" sz="3200" dirty="0"/>
              <a:t>или </a:t>
            </a:r>
            <a:r>
              <a:rPr lang="en-GB" sz="3200" b="1" dirty="0"/>
              <a:t>gedit</a:t>
            </a:r>
            <a:endParaRPr lang="bg-BG" sz="3200" b="1" dirty="0"/>
          </a:p>
          <a:p>
            <a:r>
              <a:rPr lang="bg-BG" sz="3200" dirty="0"/>
              <a:t>Обикновено се намират в </a:t>
            </a:r>
            <a:r>
              <a:rPr lang="bg-BG" sz="3200" b="1" dirty="0"/>
              <a:t>папките</a:t>
            </a:r>
            <a:r>
              <a:rPr lang="en-US" sz="3200" dirty="0"/>
              <a:t>:</a:t>
            </a:r>
          </a:p>
          <a:p>
            <a:pPr lvl="1"/>
            <a:r>
              <a:rPr lang="en-US" sz="3000" b="1" dirty="0"/>
              <a:t>/etc/</a:t>
            </a:r>
            <a:r>
              <a:rPr lang="en-US" sz="3000" dirty="0"/>
              <a:t> </a:t>
            </a:r>
            <a:r>
              <a:rPr lang="en-GB" sz="2800" dirty="0"/>
              <a:t>–</a:t>
            </a:r>
            <a:r>
              <a:rPr lang="en-US" sz="3000" dirty="0"/>
              <a:t> </a:t>
            </a:r>
            <a:r>
              <a:rPr lang="bg-BG" sz="3000" dirty="0"/>
              <a:t>глобални настройки на цялата система</a:t>
            </a:r>
          </a:p>
          <a:p>
            <a:pPr lvl="1"/>
            <a:r>
              <a:rPr lang="bg-BG" sz="3000" b="1" dirty="0"/>
              <a:t>~</a:t>
            </a:r>
            <a:r>
              <a:rPr lang="en-US" sz="3000" dirty="0"/>
              <a:t> </a:t>
            </a:r>
            <a:r>
              <a:rPr lang="en-GB" sz="2800" dirty="0"/>
              <a:t>–</a:t>
            </a:r>
            <a:r>
              <a:rPr lang="bg-BG" sz="3000" dirty="0"/>
              <a:t> домашната (</a:t>
            </a:r>
            <a:r>
              <a:rPr lang="en-GB" sz="3000" dirty="0"/>
              <a:t>root</a:t>
            </a:r>
            <a:r>
              <a:rPr lang="bg-BG" sz="3000" dirty="0"/>
              <a:t>) директория на потребителя</a:t>
            </a:r>
            <a:endParaRPr lang="en-BG" sz="30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24A078E-8983-D02F-21B0-E71722DFC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Основни конфигурационни файлове в </a:t>
            </a:r>
            <a:r>
              <a:rPr lang="en-US" dirty="0"/>
              <a:t>Linux</a:t>
            </a:r>
            <a:endParaRPr lang="en-BG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1C82943-B6C7-6966-919C-AA68500F7D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2813096"/>
              </p:ext>
            </p:extLst>
          </p:nvPr>
        </p:nvGraphicFramePr>
        <p:xfrm>
          <a:off x="353201" y="3879902"/>
          <a:ext cx="11485598" cy="2414377"/>
        </p:xfrm>
        <a:graphic>
          <a:graphicData uri="http://schemas.openxmlformats.org/drawingml/2006/table">
            <a:tbl>
              <a:tblPr bandRow="1">
                <a:tableStyleId>{22838BEF-8BB2-4498-84A7-C5851F593DF1}</a:tableStyleId>
              </a:tblPr>
              <a:tblGrid>
                <a:gridCol w="2187799">
                  <a:extLst>
                    <a:ext uri="{9D8B030D-6E8A-4147-A177-3AD203B41FA5}">
                      <a16:colId xmlns:a16="http://schemas.microsoft.com/office/drawing/2014/main" val="2399071268"/>
                    </a:ext>
                  </a:extLst>
                </a:gridCol>
                <a:gridCol w="9297799">
                  <a:extLst>
                    <a:ext uri="{9D8B030D-6E8A-4147-A177-3AD203B41FA5}">
                      <a16:colId xmlns:a16="http://schemas.microsoft.com/office/drawing/2014/main" val="2096798516"/>
                    </a:ext>
                  </a:extLst>
                </a:gridCol>
              </a:tblGrid>
              <a:tr h="599977">
                <a:tc>
                  <a:txBody>
                    <a:bodyPr/>
                    <a:lstStyle/>
                    <a:p>
                      <a:pPr algn="l"/>
                      <a:r>
                        <a:rPr lang="en-BG" sz="2200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/etc/hostname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bg-BG" sz="2200" dirty="0"/>
                        <a:t>Името на компютъра в мрежата</a:t>
                      </a:r>
                      <a:endParaRPr lang="en-BG" sz="2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94664060"/>
                  </a:ext>
                </a:extLst>
              </a:tr>
              <a:tr h="604800">
                <a:tc>
                  <a:txBody>
                    <a:bodyPr/>
                    <a:lstStyle/>
                    <a:p>
                      <a:pPr algn="l"/>
                      <a:r>
                        <a:rPr lang="en-BG" sz="2200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/etc/hosts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bg-BG" sz="2200" dirty="0"/>
                        <a:t>Локална таблица за съвпадение на имена и </a:t>
                      </a:r>
                      <a:r>
                        <a:rPr lang="en-US" sz="2200" dirty="0"/>
                        <a:t>IP</a:t>
                      </a:r>
                      <a:r>
                        <a:rPr lang="bg-BG" sz="2200" dirty="0"/>
                        <a:t> адреси</a:t>
                      </a:r>
                      <a:endParaRPr lang="en-BG" sz="2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5920103"/>
                  </a:ext>
                </a:extLst>
              </a:tr>
              <a:tr h="604800">
                <a:tc>
                  <a:txBody>
                    <a:bodyPr/>
                    <a:lstStyle/>
                    <a:p>
                      <a:pPr algn="l"/>
                      <a:r>
                        <a:rPr lang="en-BG" sz="2200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/etc/fstab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bg-BG" sz="2200" dirty="0"/>
                        <a:t>Автоматично монтиране на дялове и устройства при стартиране</a:t>
                      </a:r>
                      <a:endParaRPr lang="en-BG" sz="2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80984160"/>
                  </a:ext>
                </a:extLst>
              </a:tr>
              <a:tr h="604800">
                <a:tc>
                  <a:txBody>
                    <a:bodyPr/>
                    <a:lstStyle/>
                    <a:p>
                      <a:pPr algn="l"/>
                      <a:r>
                        <a:rPr lang="en-BG" sz="2200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~/.bashrc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bg-BG" sz="2200" dirty="0"/>
                        <a:t>Персонални настройки за терминала</a:t>
                      </a:r>
                      <a:endParaRPr lang="en-BG" sz="2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740988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30115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Subtitle">
            <a:extLst>
              <a:ext uri="{FF2B5EF4-FFF2-40B4-BE49-F238E27FC236}">
                <a16:creationId xmlns:a16="http://schemas.microsoft.com/office/drawing/2014/main" id="{BEB5BB41-09D4-4E9F-8C80-EE8709171CB3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sz="3200" dirty="0"/>
              <a:t>Опазване на лични данни и информация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028D9EA3-B5E0-4F17-9467-4BE3C280DA68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sz="5100" dirty="0"/>
              <a:t>Защита и архивиране на информация</a:t>
            </a:r>
            <a:endParaRPr lang="en-US" sz="51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208746F-B3A4-53DD-79A7-31D10D6872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5758" y="1735373"/>
            <a:ext cx="2240483" cy="1928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221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B78D720-8EB2-D3D6-27AF-2A94295548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29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292571-9662-D33A-C7E9-C32FDDFC99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sz="3400" b="1" dirty="0"/>
              <a:t>Компютърът</a:t>
            </a:r>
            <a:r>
              <a:rPr lang="bg-BG" sz="3400" dirty="0"/>
              <a:t> съхранява </a:t>
            </a:r>
            <a:r>
              <a:rPr lang="bg-BG" sz="3400" b="1" dirty="0">
                <a:solidFill>
                  <a:schemeClr val="bg1"/>
                </a:solidFill>
              </a:rPr>
              <a:t>ценна информация </a:t>
            </a:r>
            <a:r>
              <a:rPr lang="bg-BG" sz="3400" dirty="0"/>
              <a:t>и </a:t>
            </a:r>
            <a:r>
              <a:rPr lang="bg-BG" sz="3400" b="1" dirty="0">
                <a:solidFill>
                  <a:schemeClr val="bg1"/>
                </a:solidFill>
              </a:rPr>
              <a:t>лични данни</a:t>
            </a:r>
          </a:p>
          <a:p>
            <a:r>
              <a:rPr lang="bg-BG" sz="3400" b="1" dirty="0"/>
              <a:t>Загубата</a:t>
            </a:r>
            <a:r>
              <a:rPr lang="bg-BG" sz="3400" dirty="0"/>
              <a:t> или </a:t>
            </a:r>
            <a:r>
              <a:rPr lang="bg-BG" sz="3400" b="1" dirty="0"/>
              <a:t>кражбата</a:t>
            </a:r>
            <a:r>
              <a:rPr lang="bg-BG" sz="3400" dirty="0"/>
              <a:t> на </a:t>
            </a:r>
            <a:r>
              <a:rPr lang="bg-BG" sz="3400" b="1" dirty="0"/>
              <a:t>информация</a:t>
            </a:r>
            <a:r>
              <a:rPr lang="bg-BG" sz="3400" dirty="0"/>
              <a:t> може да има </a:t>
            </a:r>
            <a:r>
              <a:rPr lang="bg-BG" sz="3400" b="1" dirty="0">
                <a:solidFill>
                  <a:schemeClr val="bg1"/>
                </a:solidFill>
              </a:rPr>
              <a:t>сериозни последици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BEAF6F0-738B-9AF0-C76E-EE41BF297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Защита на информация</a:t>
            </a:r>
            <a:endParaRPr lang="en-B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41F219F-9013-1440-AB3E-B691E387C0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5895" y="2908515"/>
            <a:ext cx="3800209" cy="3746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597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Subtitle">
            <a:extLst>
              <a:ext uri="{FF2B5EF4-FFF2-40B4-BE49-F238E27FC236}">
                <a16:creationId xmlns:a16="http://schemas.microsoft.com/office/drawing/2014/main" id="{BEB5BB41-09D4-4E9F-8C80-EE8709171CB3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dirty="0"/>
              <a:t>Съвкупността от софтуер и хардуер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028D9EA3-B5E0-4F17-9467-4BE3C280DA68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dirty="0"/>
              <a:t>Компютърни системи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10DCB37-7333-7A26-54A2-B4A9B98878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250" y="1385091"/>
            <a:ext cx="2857500" cy="2303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194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B78D720-8EB2-D3D6-27AF-2A94295548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30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292571-9662-D33A-C7E9-C32FDDFC99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sz="3400" b="1" dirty="0">
                <a:solidFill>
                  <a:schemeClr val="bg1"/>
                </a:solidFill>
              </a:rPr>
              <a:t>Антивирусни програми</a:t>
            </a:r>
          </a:p>
          <a:p>
            <a:pPr lvl="1"/>
            <a:r>
              <a:rPr lang="bg-BG" sz="3200" dirty="0"/>
              <a:t>Откриват и премахват </a:t>
            </a:r>
            <a:r>
              <a:rPr lang="bg-BG" sz="3200" b="1" dirty="0"/>
              <a:t>зловреден софтуер</a:t>
            </a:r>
          </a:p>
          <a:p>
            <a:r>
              <a:rPr lang="bg-BG" sz="3400" b="1" dirty="0">
                <a:solidFill>
                  <a:schemeClr val="bg1"/>
                </a:solidFill>
              </a:rPr>
              <a:t>Защитна стена </a:t>
            </a:r>
            <a:r>
              <a:rPr lang="en-US" sz="3400" b="1" dirty="0"/>
              <a:t>(Firewall)</a:t>
            </a:r>
          </a:p>
          <a:p>
            <a:pPr lvl="1"/>
            <a:r>
              <a:rPr lang="bg-BG" sz="3200" dirty="0"/>
              <a:t>Филтрира </a:t>
            </a:r>
            <a:r>
              <a:rPr lang="bg-BG" sz="3200" b="1" dirty="0"/>
              <a:t>входящия</a:t>
            </a:r>
            <a:r>
              <a:rPr lang="bg-BG" sz="3200" dirty="0"/>
              <a:t> и </a:t>
            </a:r>
            <a:r>
              <a:rPr lang="bg-BG" sz="3200" b="1" dirty="0"/>
              <a:t>изходящия трафик</a:t>
            </a:r>
          </a:p>
          <a:p>
            <a:r>
              <a:rPr lang="bg-BG" sz="3400" b="1" dirty="0">
                <a:solidFill>
                  <a:schemeClr val="bg1"/>
                </a:solidFill>
              </a:rPr>
              <a:t>Шифроване на данни</a:t>
            </a:r>
          </a:p>
          <a:p>
            <a:pPr lvl="1"/>
            <a:r>
              <a:rPr lang="bg-BG" sz="3200" dirty="0"/>
              <a:t>Прави данните </a:t>
            </a:r>
            <a:r>
              <a:rPr lang="bg-BG" sz="3200" b="1" dirty="0"/>
              <a:t>нечетими</a:t>
            </a:r>
            <a:r>
              <a:rPr lang="bg-BG" sz="3200" dirty="0"/>
              <a:t> без </a:t>
            </a:r>
            <a:r>
              <a:rPr lang="bg-BG" sz="3200" b="1" dirty="0"/>
              <a:t>специален ключ</a:t>
            </a:r>
          </a:p>
          <a:p>
            <a:r>
              <a:rPr lang="bg-BG" sz="3400" b="1" dirty="0">
                <a:solidFill>
                  <a:schemeClr val="bg1"/>
                </a:solidFill>
              </a:rPr>
              <a:t>Силни пароли </a:t>
            </a:r>
            <a:r>
              <a:rPr lang="bg-BG" sz="3400" dirty="0"/>
              <a:t>и </a:t>
            </a:r>
            <a:r>
              <a:rPr lang="bg-BG" sz="3400" b="1" dirty="0">
                <a:solidFill>
                  <a:schemeClr val="bg1"/>
                </a:solidFill>
              </a:rPr>
              <a:t>потребителски права</a:t>
            </a:r>
          </a:p>
          <a:p>
            <a:pPr lvl="1"/>
            <a:r>
              <a:rPr lang="bg-BG" sz="3200" dirty="0"/>
              <a:t>Контролира </a:t>
            </a:r>
            <a:r>
              <a:rPr lang="bg-BG" sz="3200" b="1" dirty="0"/>
              <a:t>кой</a:t>
            </a:r>
            <a:r>
              <a:rPr lang="bg-BG" sz="3200" dirty="0"/>
              <a:t> и до </a:t>
            </a:r>
            <a:r>
              <a:rPr lang="bg-BG" sz="3200" b="1" dirty="0"/>
              <a:t>какво</a:t>
            </a:r>
            <a:r>
              <a:rPr lang="bg-BG" sz="3200" dirty="0"/>
              <a:t> има </a:t>
            </a:r>
            <a:r>
              <a:rPr lang="bg-BG" sz="3200" b="1" dirty="0"/>
              <a:t>достъп</a:t>
            </a:r>
            <a:endParaRPr lang="en-US" sz="3200" b="1" dirty="0"/>
          </a:p>
          <a:p>
            <a:pPr lvl="1"/>
            <a:endParaRPr lang="bg-BG" sz="32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BEAF6F0-738B-9AF0-C76E-EE41BF297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Методи за защита на информация</a:t>
            </a:r>
            <a:endParaRPr lang="en-B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047F33-598A-2D4B-20D4-5E67EA02D0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05295" y="1790125"/>
            <a:ext cx="3231442" cy="4122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41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B78D720-8EB2-D3D6-27AF-2A94295548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31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292571-9662-D33A-C7E9-C32FDDFC99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sz="3400" b="1" dirty="0"/>
              <a:t>Архивиране</a:t>
            </a:r>
            <a:r>
              <a:rPr lang="bg-BG" sz="3400" dirty="0"/>
              <a:t> е процесът на </a:t>
            </a:r>
            <a:r>
              <a:rPr lang="bg-BG" sz="3400" b="1" dirty="0">
                <a:solidFill>
                  <a:schemeClr val="bg1"/>
                </a:solidFill>
              </a:rPr>
              <a:t>копиране</a:t>
            </a:r>
            <a:r>
              <a:rPr lang="bg-BG" sz="3400" dirty="0"/>
              <a:t> и </a:t>
            </a:r>
            <a:r>
              <a:rPr lang="bg-BG" sz="3400" b="1" dirty="0">
                <a:solidFill>
                  <a:schemeClr val="bg1"/>
                </a:solidFill>
              </a:rPr>
              <a:t>съхраняване</a:t>
            </a:r>
            <a:r>
              <a:rPr lang="bg-BG" sz="3400" dirty="0"/>
              <a:t> на </a:t>
            </a:r>
            <a:r>
              <a:rPr lang="bg-BG" sz="3400" b="1" dirty="0"/>
              <a:t>данни</a:t>
            </a:r>
            <a:r>
              <a:rPr lang="bg-BG" sz="3400" dirty="0"/>
              <a:t> на </a:t>
            </a:r>
            <a:r>
              <a:rPr lang="bg-BG" sz="3400" b="1" dirty="0"/>
              <a:t>друго място</a:t>
            </a:r>
          </a:p>
          <a:p>
            <a:r>
              <a:rPr lang="bg-BG" sz="3400" b="1" dirty="0"/>
              <a:t>Данните</a:t>
            </a:r>
            <a:r>
              <a:rPr lang="bg-BG" sz="3400" dirty="0"/>
              <a:t> могат да бъдат </a:t>
            </a:r>
            <a:r>
              <a:rPr lang="bg-BG" sz="3400" b="1" dirty="0">
                <a:solidFill>
                  <a:schemeClr val="bg1"/>
                </a:solidFill>
              </a:rPr>
              <a:t>възстановени</a:t>
            </a:r>
            <a:r>
              <a:rPr lang="bg-BG" sz="3400" dirty="0"/>
              <a:t> при </a:t>
            </a:r>
            <a:r>
              <a:rPr lang="bg-BG" sz="3400" b="1" dirty="0"/>
              <a:t>нужда</a:t>
            </a:r>
            <a:endParaRPr lang="en-US" sz="3200" b="1" dirty="0"/>
          </a:p>
          <a:p>
            <a:pPr lvl="1"/>
            <a:endParaRPr lang="bg-BG" sz="32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BEAF6F0-738B-9AF0-C76E-EE41BF297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Архивиране на информация</a:t>
            </a:r>
            <a:endParaRPr lang="en-BG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20ADFBD3-C60F-8E65-C319-15CC7AA5DA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93500" y="3070230"/>
            <a:ext cx="5805000" cy="3585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384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B78D720-8EB2-D3D6-27AF-2A94295548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32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292571-9662-D33A-C7E9-C32FDDFC99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7187676" cy="5528766"/>
          </a:xfrm>
        </p:spPr>
        <p:txBody>
          <a:bodyPr>
            <a:normAutofit/>
          </a:bodyPr>
          <a:lstStyle/>
          <a:p>
            <a:r>
              <a:rPr lang="bg-BG" sz="3400" b="1" dirty="0">
                <a:solidFill>
                  <a:schemeClr val="bg1"/>
                </a:solidFill>
              </a:rPr>
              <a:t>Външен носител</a:t>
            </a:r>
          </a:p>
          <a:p>
            <a:pPr lvl="1"/>
            <a:r>
              <a:rPr lang="bg-BG" sz="3000" dirty="0"/>
              <a:t>Флаш памет, външен хард диск</a:t>
            </a:r>
          </a:p>
          <a:p>
            <a:r>
              <a:rPr lang="bg-BG" sz="3200" b="1" dirty="0">
                <a:solidFill>
                  <a:schemeClr val="bg1"/>
                </a:solidFill>
              </a:rPr>
              <a:t>Облак</a:t>
            </a:r>
          </a:p>
          <a:p>
            <a:pPr lvl="1"/>
            <a:r>
              <a:rPr lang="en-US" sz="3000" dirty="0"/>
              <a:t>Google Drive, Dropbox, OneDrive</a:t>
            </a:r>
          </a:p>
          <a:p>
            <a:r>
              <a:rPr lang="bg-BG" sz="3200" b="1" dirty="0">
                <a:solidFill>
                  <a:schemeClr val="bg1"/>
                </a:solidFill>
              </a:rPr>
              <a:t>Автоматично архивиране</a:t>
            </a:r>
          </a:p>
          <a:p>
            <a:pPr lvl="1"/>
            <a:r>
              <a:rPr lang="bg-BG" sz="3000" dirty="0"/>
              <a:t>Чрез специален </a:t>
            </a:r>
            <a:r>
              <a:rPr lang="bg-BG" sz="3000" b="1" dirty="0"/>
              <a:t>софтуер</a:t>
            </a:r>
            <a:r>
              <a:rPr lang="bg-BG" sz="3000" dirty="0"/>
              <a:t>, който прави </a:t>
            </a:r>
            <a:r>
              <a:rPr lang="bg-BG" sz="3000" b="1" dirty="0"/>
              <a:t>бекъп</a:t>
            </a:r>
            <a:r>
              <a:rPr lang="bg-BG" sz="3000" dirty="0"/>
              <a:t> по </a:t>
            </a:r>
            <a:r>
              <a:rPr lang="bg-BG" sz="3000" b="1" dirty="0"/>
              <a:t>график</a:t>
            </a:r>
            <a:endParaRPr lang="en-US" sz="3000" b="1" dirty="0"/>
          </a:p>
          <a:p>
            <a:pPr lvl="1"/>
            <a:endParaRPr lang="bg-BG" sz="32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BEAF6F0-738B-9AF0-C76E-EE41BF297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Методи за архивиране на данни</a:t>
            </a:r>
            <a:endParaRPr lang="en-B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A3AB50D-79C1-CD7E-9AF2-EE00AC25A5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6000" y="4834532"/>
            <a:ext cx="1800000" cy="180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D93AD38-E07E-8D25-261F-14A9BD332D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8078" y="1698032"/>
            <a:ext cx="1269435" cy="88265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1BAFE6F-4FF8-8F38-5AB4-3D920D5366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7492" y="1199606"/>
            <a:ext cx="1999751" cy="187789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3503B2E-B257-675E-FC4F-C0DF05CDEBF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21" t="4358" r="51572" b="66803"/>
          <a:stretch/>
        </p:blipFill>
        <p:spPr>
          <a:xfrm>
            <a:off x="8012796" y="3187542"/>
            <a:ext cx="2466407" cy="1451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01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Subtitle">
            <a:extLst>
              <a:ext uri="{FF2B5EF4-FFF2-40B4-BE49-F238E27FC236}">
                <a16:creationId xmlns:a16="http://schemas.microsoft.com/office/drawing/2014/main" id="{BEB5BB41-09D4-4E9F-8C80-EE8709171CB3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bg-BG" sz="3600" dirty="0"/>
              <a:t>Показване на мрежова информация и системен статус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028D9EA3-B5E0-4F17-9467-4BE3C280DA68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sz="5600" dirty="0"/>
              <a:t>Пример</a:t>
            </a:r>
            <a:endParaRPr lang="en-US" sz="5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90405AD-C550-C49F-39EF-367858B756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1500" y="1269000"/>
            <a:ext cx="2709000" cy="270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999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0AE79B1-57A8-A17F-EDCC-E711896063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34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A2E752-539D-EE94-192F-84C935C6482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Създаваме </a:t>
            </a:r>
            <a:r>
              <a:rPr lang="en-US" b="1" dirty="0"/>
              <a:t>.bat </a:t>
            </a:r>
            <a:r>
              <a:rPr lang="bg-BG" b="1" dirty="0"/>
              <a:t>файл </a:t>
            </a:r>
            <a:r>
              <a:rPr lang="bg-BG" dirty="0"/>
              <a:t>със следните </a:t>
            </a:r>
            <a:r>
              <a:rPr lang="bg-BG" b="1" dirty="0"/>
              <a:t>команди</a:t>
            </a:r>
            <a:r>
              <a:rPr lang="en-US" dirty="0"/>
              <a:t>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bg-BG" dirty="0"/>
              <a:t>Запазваме </a:t>
            </a:r>
            <a:r>
              <a:rPr lang="bg-BG" b="1" dirty="0"/>
              <a:t>файла</a:t>
            </a:r>
            <a:r>
              <a:rPr lang="bg-BG" dirty="0"/>
              <a:t> като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system_check.bat</a:t>
            </a:r>
            <a:endParaRPr lang="en-BG" b="1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2A65B6A-6B2A-78FD-9BA3-7ED134E379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725" y="1838116"/>
            <a:ext cx="10836275" cy="4287685"/>
          </a:xfrm>
        </p:spPr>
        <p:txBody>
          <a:bodyPr/>
          <a:lstStyle/>
          <a:p>
            <a:r>
              <a:rPr lang="en-GB" dirty="0"/>
              <a:t>@echo off</a:t>
            </a:r>
          </a:p>
          <a:p>
            <a:r>
              <a:rPr lang="en-GB" dirty="0"/>
              <a:t>echo Checking network settings...</a:t>
            </a:r>
          </a:p>
          <a:p>
            <a:r>
              <a:rPr lang="en-GB" dirty="0"/>
              <a:t>ipconfig</a:t>
            </a:r>
          </a:p>
          <a:p>
            <a:r>
              <a:rPr lang="en-GB" dirty="0"/>
              <a:t>echo.</a:t>
            </a:r>
          </a:p>
          <a:p>
            <a:r>
              <a:rPr lang="en-GB" dirty="0"/>
              <a:t>echo Checking running tasks...</a:t>
            </a:r>
          </a:p>
          <a:p>
            <a:r>
              <a:rPr lang="en-GB" dirty="0"/>
              <a:t>tasklist</a:t>
            </a:r>
          </a:p>
          <a:p>
            <a:r>
              <a:rPr lang="en-GB" dirty="0"/>
              <a:t>pause</a:t>
            </a:r>
            <a:endParaRPr lang="en-B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6EF7A71-EF52-36C8-F1A7-9D607550E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Създаване на </a:t>
            </a:r>
            <a:r>
              <a:rPr lang="en-US" dirty="0"/>
              <a:t>batch </a:t>
            </a:r>
            <a:r>
              <a:rPr lang="bg-BG" dirty="0"/>
              <a:t>скрипт</a:t>
            </a:r>
            <a:endParaRPr lang="en-BG" dirty="0"/>
          </a:p>
        </p:txBody>
      </p:sp>
      <p:sp>
        <p:nvSpPr>
          <p:cNvPr id="11" name="AutoShape 7">
            <a:extLst>
              <a:ext uri="{FF2B5EF4-FFF2-40B4-BE49-F238E27FC236}">
                <a16:creationId xmlns:a16="http://schemas.microsoft.com/office/drawing/2014/main" id="{8E6A223F-891F-3FEF-72B0-F06C8494A0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15276" y="3069000"/>
            <a:ext cx="4815000" cy="510609"/>
          </a:xfrm>
          <a:prstGeom prst="wedgeRoundRectCallout">
            <a:avLst>
              <a:gd name="adj1" fmla="val -60043"/>
              <a:gd name="adj2" fmla="val 20307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 eaLnBrk="0" hangingPunct="0"/>
            <a:r>
              <a:rPr lang="bg-BG" sz="2399" b="1" noProof="1">
                <a:solidFill>
                  <a:schemeClr val="bg2"/>
                </a:solidFill>
              </a:rPr>
              <a:t>Показва </a:t>
            </a:r>
            <a:r>
              <a:rPr lang="bg-BG" sz="2399" b="1" noProof="1">
                <a:solidFill>
                  <a:schemeClr val="accent1">
                    <a:lumMod val="60000"/>
                    <a:lumOff val="40000"/>
                  </a:schemeClr>
                </a:solidFill>
              </a:rPr>
              <a:t>мрежовата информация</a:t>
            </a:r>
            <a:endParaRPr lang="en-US" sz="2399" b="1" noProof="1">
              <a:solidFill>
                <a:schemeClr val="bg2"/>
              </a:solidFill>
            </a:endParaRPr>
          </a:p>
        </p:txBody>
      </p:sp>
      <p:sp>
        <p:nvSpPr>
          <p:cNvPr id="12" name="AutoShape 7">
            <a:extLst>
              <a:ext uri="{FF2B5EF4-FFF2-40B4-BE49-F238E27FC236}">
                <a16:creationId xmlns:a16="http://schemas.microsoft.com/office/drawing/2014/main" id="{46CA4BC8-2C79-EC11-3B3B-F9AED7EEAA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37522" y="4810493"/>
            <a:ext cx="6280679" cy="510609"/>
          </a:xfrm>
          <a:prstGeom prst="wedgeRoundRectCallout">
            <a:avLst>
              <a:gd name="adj1" fmla="val -57666"/>
              <a:gd name="adj2" fmla="val 24899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 eaLnBrk="0" hangingPunct="0"/>
            <a:r>
              <a:rPr lang="bg-BG" sz="2399" b="1" noProof="1">
                <a:solidFill>
                  <a:schemeClr val="bg2"/>
                </a:solidFill>
              </a:rPr>
              <a:t>Показва </a:t>
            </a:r>
            <a:r>
              <a:rPr lang="bg-BG" sz="2399" b="1" noProof="1">
                <a:solidFill>
                  <a:schemeClr val="accent1">
                    <a:lumMod val="60000"/>
                    <a:lumOff val="40000"/>
                  </a:schemeClr>
                </a:solidFill>
              </a:rPr>
              <a:t>всички активни процеси </a:t>
            </a:r>
            <a:r>
              <a:rPr lang="bg-BG" sz="2399" b="1" noProof="1">
                <a:solidFill>
                  <a:schemeClr val="bg2"/>
                </a:solidFill>
              </a:rPr>
              <a:t>в момента</a:t>
            </a:r>
            <a:endParaRPr lang="en-US" sz="2399" b="1" noProof="1">
              <a:solidFill>
                <a:schemeClr val="bg2"/>
              </a:solidFill>
            </a:endParaRPr>
          </a:p>
        </p:txBody>
      </p:sp>
      <p:sp>
        <p:nvSpPr>
          <p:cNvPr id="13" name="AutoShape 7">
            <a:extLst>
              <a:ext uri="{FF2B5EF4-FFF2-40B4-BE49-F238E27FC236}">
                <a16:creationId xmlns:a16="http://schemas.microsoft.com/office/drawing/2014/main" id="{19595304-6F0E-F839-110D-DF0070C79A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99725" y="3726653"/>
            <a:ext cx="2790000" cy="510609"/>
          </a:xfrm>
          <a:prstGeom prst="wedgeRoundRectCallout">
            <a:avLst>
              <a:gd name="adj1" fmla="val -62144"/>
              <a:gd name="adj2" fmla="val 1940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 eaLnBrk="0" hangingPunct="0"/>
            <a:r>
              <a:rPr lang="bg-BG" sz="2399" b="1" noProof="1">
                <a:solidFill>
                  <a:schemeClr val="bg2"/>
                </a:solidFill>
              </a:rPr>
              <a:t>Добавя </a:t>
            </a:r>
            <a:r>
              <a:rPr lang="bg-BG" sz="2399" b="1" noProof="1">
                <a:solidFill>
                  <a:schemeClr val="accent1">
                    <a:lumMod val="60000"/>
                    <a:lumOff val="40000"/>
                  </a:schemeClr>
                </a:solidFill>
              </a:rPr>
              <a:t>празен ред</a:t>
            </a:r>
            <a:endParaRPr lang="en-US" sz="2399" b="1" noProof="1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1857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 animBg="1"/>
      <p:bldP spid="11" grpId="0" animBg="1"/>
      <p:bldP spid="12" grpId="0" animBg="1"/>
      <p:bldP spid="13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5303F92-888C-138C-9882-4B9C995E4A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35</a:t>
            </a:fld>
            <a:endParaRPr lang="en-US" noProof="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B2BCB88-2269-0A4D-4228-90CD094AE3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6" y="1206668"/>
            <a:ext cx="5793207" cy="5550582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bg-BG" sz="2800" dirty="0"/>
              <a:t>Стартираме </a:t>
            </a:r>
            <a:r>
              <a:rPr lang="bg-BG" sz="2800" b="1" dirty="0"/>
              <a:t>файла</a:t>
            </a:r>
            <a:r>
              <a:rPr lang="bg-BG" sz="2800" dirty="0"/>
              <a:t> с </a:t>
            </a:r>
            <a:r>
              <a:rPr lang="bg-BG" sz="2800" b="1" dirty="0"/>
              <a:t>двойно кликане</a:t>
            </a:r>
          </a:p>
          <a:p>
            <a:pPr>
              <a:buClr>
                <a:schemeClr val="tx1"/>
              </a:buClr>
            </a:pPr>
            <a:r>
              <a:rPr lang="bg-BG" sz="2800" dirty="0"/>
              <a:t>Този скрипт показва </a:t>
            </a:r>
            <a:r>
              <a:rPr lang="bg-BG" sz="2800" b="1" dirty="0"/>
              <a:t>две важни неща</a:t>
            </a:r>
            <a:r>
              <a:rPr lang="bg-BG" sz="2800" dirty="0"/>
              <a:t>: как да видите </a:t>
            </a:r>
            <a:r>
              <a:rPr lang="bg-BG" sz="2800" b="1" dirty="0">
                <a:solidFill>
                  <a:schemeClr val="bg1"/>
                </a:solidFill>
              </a:rPr>
              <a:t>мрежовите настройки</a:t>
            </a:r>
            <a:r>
              <a:rPr lang="bg-BG" sz="2800" dirty="0"/>
              <a:t> и кои </a:t>
            </a:r>
            <a:r>
              <a:rPr lang="bg-BG" sz="2800" b="1" dirty="0">
                <a:solidFill>
                  <a:schemeClr val="bg1"/>
                </a:solidFill>
              </a:rPr>
              <a:t>програми работят</a:t>
            </a:r>
            <a:r>
              <a:rPr lang="bg-BG" sz="2800" b="1" dirty="0"/>
              <a:t> в момента</a:t>
            </a:r>
          </a:p>
          <a:p>
            <a:pPr>
              <a:buClr>
                <a:schemeClr val="tx1"/>
              </a:buClr>
            </a:pPr>
            <a:r>
              <a:rPr lang="bg-BG" sz="2800" dirty="0"/>
              <a:t>Такива проверки са полезни при </a:t>
            </a:r>
            <a:r>
              <a:rPr lang="bg-BG" sz="2800" b="1" dirty="0"/>
              <a:t>проблем с интернет</a:t>
            </a:r>
            <a:r>
              <a:rPr lang="bg-BG" sz="2800" dirty="0"/>
              <a:t>, когато </a:t>
            </a:r>
            <a:r>
              <a:rPr lang="bg-BG" sz="2800" b="1" dirty="0"/>
              <a:t>компютърът се бави</a:t>
            </a:r>
            <a:r>
              <a:rPr lang="bg-BG" sz="2800" dirty="0"/>
              <a:t>, или когато искаме да спрем </a:t>
            </a:r>
            <a:r>
              <a:rPr lang="bg-BG" sz="2800" b="1" dirty="0"/>
              <a:t>ненужен процес</a:t>
            </a:r>
            <a:endParaRPr lang="en-BG" sz="2800" b="1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D5B5FB2-18A9-AF66-12CB-6391C59056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bg-BG" sz="4000" dirty="0"/>
              <a:t>Резултат</a:t>
            </a:r>
            <a:endParaRPr lang="en-BG" sz="4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E1D581F-6B80-37AD-DAFD-3DCAF8334E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6000" y="1944000"/>
            <a:ext cx="6384444" cy="3523329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019907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Summary Box Group">
            <a:extLst>
              <a:ext uri="{FF2B5EF4-FFF2-40B4-BE49-F238E27FC236}">
                <a16:creationId xmlns:a16="http://schemas.microsoft.com/office/drawing/2014/main" id="{EBAFE522-EB7D-4931-A015-9A7E8A98517D}"/>
              </a:ext>
            </a:extLst>
          </p:cNvPr>
          <p:cNvGrpSpPr/>
          <p:nvPr/>
        </p:nvGrpSpPr>
        <p:grpSpPr>
          <a:xfrm>
            <a:off x="190406" y="1360993"/>
            <a:ext cx="11562624" cy="5394328"/>
            <a:chOff x="472011" y="1508786"/>
            <a:chExt cx="3799787" cy="4865561"/>
          </a:xfrm>
        </p:grpSpPr>
        <p:sp>
          <p:nvSpPr>
            <p:cNvPr id="10" name="Rounded Rectangle Blue">
              <a:extLst>
                <a:ext uri="{FF2B5EF4-FFF2-40B4-BE49-F238E27FC236}">
                  <a16:creationId xmlns:a16="http://schemas.microsoft.com/office/drawing/2014/main" id="{18F78F23-3D09-4B63-8DF9-D49CFBB145EE}"/>
                </a:ext>
              </a:extLst>
            </p:cNvPr>
            <p:cNvSpPr/>
            <p:nvPr/>
          </p:nvSpPr>
          <p:spPr>
            <a:xfrm>
              <a:off x="472011" y="1508786"/>
              <a:ext cx="3799787" cy="4865561"/>
            </a:xfrm>
            <a:prstGeom prst="roundRect">
              <a:avLst>
                <a:gd name="adj" fmla="val 396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  <p:sp>
          <p:nvSpPr>
            <p:cNvPr id="11" name="Rounded Rectangle Left">
              <a:extLst>
                <a:ext uri="{FF2B5EF4-FFF2-40B4-BE49-F238E27FC236}">
                  <a16:creationId xmlns:a16="http://schemas.microsoft.com/office/drawing/2014/main" id="{F12C06CE-2BBE-46C2-B718-813794C58DF9}"/>
                </a:ext>
              </a:extLst>
            </p:cNvPr>
            <p:cNvSpPr/>
            <p:nvPr/>
          </p:nvSpPr>
          <p:spPr>
            <a:xfrm>
              <a:off x="546866" y="1696737"/>
              <a:ext cx="81601" cy="4489658"/>
            </a:xfrm>
            <a:prstGeom prst="roundRect">
              <a:avLst>
                <a:gd name="adj" fmla="val 50000"/>
              </a:avLst>
            </a:prstGeom>
            <a:solidFill>
              <a:schemeClr val="bg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12" name="Half Frame Top Right">
              <a:extLst>
                <a:ext uri="{FF2B5EF4-FFF2-40B4-BE49-F238E27FC236}">
                  <a16:creationId xmlns:a16="http://schemas.microsoft.com/office/drawing/2014/main" id="{66CDBB1E-AF3C-43FC-9F34-2DD691F81726}"/>
                </a:ext>
              </a:extLst>
            </p:cNvPr>
            <p:cNvSpPr/>
            <p:nvPr/>
          </p:nvSpPr>
          <p:spPr>
            <a:xfrm rot="5400000">
              <a:off x="3742559" y="1912372"/>
              <a:ext cx="669775" cy="238503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tx1"/>
                </a:solidFill>
              </a:endParaRPr>
            </a:p>
          </p:txBody>
        </p:sp>
      </p:grpSp>
      <p:sp>
        <p:nvSpPr>
          <p:cNvPr id="14" name="Text Placeholder Body">
            <a:extLst>
              <a:ext uri="{FF2B5EF4-FFF2-40B4-BE49-F238E27FC236}">
                <a16:creationId xmlns:a16="http://schemas.microsoft.com/office/drawing/2014/main" id="{0E49D336-45B6-44D3-97C4-E28F8DEA2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7877" y="1676785"/>
            <a:ext cx="10826625" cy="4977574"/>
          </a:xfrm>
        </p:spPr>
        <p:txBody>
          <a:bodyPr>
            <a:noAutofit/>
          </a:bodyPr>
          <a:lstStyle>
            <a:lvl1pPr marL="514350" indent="-514350"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</a:defRPr>
            </a:lvl1pPr>
            <a:lvl2pPr marL="112393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1733520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3pPr>
            <a:lvl4pPr marL="234310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4pPr>
            <a:lvl5pPr marL="2952689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marL="360363" indent="-360363" fontAlgn="base">
              <a:buClr>
                <a:schemeClr val="bg2"/>
              </a:buClr>
            </a:pPr>
            <a:r>
              <a:rPr lang="bg-BG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Компютърни системи </a:t>
            </a:r>
            <a:r>
              <a:rPr lang="en-US" sz="2400" dirty="0"/>
              <a:t>== </a:t>
            </a:r>
            <a:r>
              <a:rPr lang="bg-BG" sz="2400" b="1" dirty="0"/>
              <a:t>софтуер</a:t>
            </a:r>
            <a:r>
              <a:rPr lang="bg-BG" sz="2400" dirty="0"/>
              <a:t> </a:t>
            </a:r>
            <a:r>
              <a:rPr lang="en-US" sz="2400" dirty="0"/>
              <a:t>+ </a:t>
            </a:r>
            <a:r>
              <a:rPr lang="bg-BG" sz="2400" b="1" dirty="0"/>
              <a:t>хардуер</a:t>
            </a:r>
          </a:p>
          <a:p>
            <a:pPr marL="360363" indent="-360363" fontAlgn="base">
              <a:buClr>
                <a:schemeClr val="bg2"/>
              </a:buClr>
            </a:pPr>
            <a:r>
              <a:rPr lang="bg-BG" sz="2400" b="1" dirty="0"/>
              <a:t>Системните съобщения </a:t>
            </a:r>
            <a:r>
              <a:rPr lang="bg-BG" sz="2400" dirty="0"/>
              <a:t>са съобщения за </a:t>
            </a:r>
            <a:r>
              <a:rPr lang="bg-BG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информация</a:t>
            </a:r>
            <a:r>
              <a:rPr lang="bg-BG" sz="2400" dirty="0"/>
              <a:t>, </a:t>
            </a:r>
            <a:r>
              <a:rPr lang="bg-BG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предупреждение</a:t>
            </a:r>
            <a:r>
              <a:rPr lang="bg-BG" sz="2400" dirty="0"/>
              <a:t> или </a:t>
            </a:r>
            <a:r>
              <a:rPr lang="bg-BG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грешка</a:t>
            </a:r>
          </a:p>
          <a:p>
            <a:pPr marL="360363" indent="-360363" fontAlgn="base">
              <a:buClr>
                <a:schemeClr val="bg2"/>
              </a:buClr>
            </a:pPr>
            <a:r>
              <a:rPr lang="bg-BG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Команди</a:t>
            </a:r>
            <a:r>
              <a:rPr lang="bg-BG" sz="2400" dirty="0"/>
              <a:t> =</a:t>
            </a:r>
            <a:r>
              <a:rPr lang="en-US" sz="2400" dirty="0"/>
              <a:t>= </a:t>
            </a:r>
            <a:r>
              <a:rPr lang="bg-BG" sz="2400" dirty="0"/>
              <a:t>изпълняват </a:t>
            </a:r>
            <a:r>
              <a:rPr lang="bg-BG" sz="2400" b="1" dirty="0"/>
              <a:t>конкретни действия</a:t>
            </a:r>
          </a:p>
          <a:p>
            <a:pPr marL="360363" indent="-360363" fontAlgn="base">
              <a:buClr>
                <a:schemeClr val="bg2"/>
              </a:buClr>
            </a:pPr>
            <a:r>
              <a:rPr lang="bg-BG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Скриптове</a:t>
            </a:r>
            <a:r>
              <a:rPr lang="bg-BG" sz="2400" dirty="0"/>
              <a:t> </a:t>
            </a:r>
            <a:r>
              <a:rPr lang="en-US" sz="2400" dirty="0"/>
              <a:t>== </a:t>
            </a:r>
            <a:r>
              <a:rPr lang="bg-BG" sz="2400" b="1" dirty="0"/>
              <a:t>файлове</a:t>
            </a:r>
            <a:r>
              <a:rPr lang="bg-BG" sz="2400" dirty="0"/>
              <a:t> с </a:t>
            </a:r>
            <a:r>
              <a:rPr lang="bg-BG" sz="2400" b="1" dirty="0"/>
              <a:t>поредица от команди</a:t>
            </a:r>
          </a:p>
          <a:p>
            <a:pPr marL="360363" indent="-360363" fontAlgn="base">
              <a:buClr>
                <a:schemeClr val="bg2"/>
              </a:buClr>
            </a:pPr>
            <a:r>
              <a:rPr lang="bg-BG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Конфигурационни файлове </a:t>
            </a:r>
            <a:r>
              <a:rPr lang="bg-BG" sz="2400" dirty="0"/>
              <a:t>=</a:t>
            </a:r>
            <a:r>
              <a:rPr lang="en-US" sz="2400" dirty="0"/>
              <a:t>= </a:t>
            </a:r>
            <a:r>
              <a:rPr lang="bg-BG" sz="2400" b="1" dirty="0"/>
              <a:t>текстови файлове </a:t>
            </a:r>
            <a:r>
              <a:rPr lang="bg-BG" sz="2400" dirty="0"/>
              <a:t>с </a:t>
            </a:r>
            <a:r>
              <a:rPr lang="bg-BG" sz="2400" b="1" dirty="0"/>
              <a:t>настройки</a:t>
            </a:r>
            <a:r>
              <a:rPr lang="bg-BG" sz="2400" dirty="0"/>
              <a:t> за </a:t>
            </a:r>
            <a:r>
              <a:rPr lang="bg-BG" sz="2400" b="1" dirty="0"/>
              <a:t>ОС</a:t>
            </a:r>
            <a:r>
              <a:rPr lang="bg-BG" sz="2400" dirty="0"/>
              <a:t> или дадена </a:t>
            </a:r>
            <a:r>
              <a:rPr lang="bg-BG" sz="2400" b="1" dirty="0"/>
              <a:t>програма</a:t>
            </a:r>
          </a:p>
          <a:p>
            <a:pPr marL="360363" indent="-360363" fontAlgn="base">
              <a:buClr>
                <a:schemeClr val="bg2"/>
              </a:buClr>
            </a:pPr>
            <a:r>
              <a:rPr lang="bg-BG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Защита на информация </a:t>
            </a:r>
            <a:r>
              <a:rPr lang="en-US" sz="2400" dirty="0"/>
              <a:t>== </a:t>
            </a:r>
            <a:r>
              <a:rPr lang="bg-BG" sz="2400" dirty="0"/>
              <a:t>опазване на </a:t>
            </a:r>
            <a:r>
              <a:rPr lang="bg-BG" sz="2400" b="1" dirty="0"/>
              <a:t>ценна информация </a:t>
            </a:r>
            <a:r>
              <a:rPr lang="bg-BG" sz="2400" dirty="0"/>
              <a:t>и </a:t>
            </a:r>
            <a:r>
              <a:rPr lang="bg-BG" sz="2400" b="1" dirty="0"/>
              <a:t>лични данни</a:t>
            </a:r>
          </a:p>
          <a:p>
            <a:pPr marL="360363" indent="-360363" fontAlgn="base">
              <a:buClr>
                <a:schemeClr val="bg2"/>
              </a:buClr>
            </a:pPr>
            <a:r>
              <a:rPr lang="bg-BG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Архивиране на информация </a:t>
            </a:r>
            <a:r>
              <a:rPr lang="en-US" sz="2400" dirty="0"/>
              <a:t>==</a:t>
            </a:r>
            <a:r>
              <a:rPr lang="bg-BG" sz="2400" dirty="0"/>
              <a:t> </a:t>
            </a:r>
            <a:r>
              <a:rPr lang="bg-BG" sz="2400" b="1" dirty="0"/>
              <a:t>копиране</a:t>
            </a:r>
            <a:r>
              <a:rPr lang="bg-BG" sz="2400" dirty="0"/>
              <a:t> и </a:t>
            </a:r>
            <a:r>
              <a:rPr lang="bg-BG" sz="2400" b="1" dirty="0"/>
              <a:t>съхраняване</a:t>
            </a:r>
            <a:r>
              <a:rPr lang="bg-BG" sz="2400" dirty="0"/>
              <a:t> на </a:t>
            </a:r>
            <a:r>
              <a:rPr lang="bg-BG" sz="2400" b="1" dirty="0"/>
              <a:t>данни</a:t>
            </a:r>
            <a:r>
              <a:rPr lang="bg-BG" sz="2400" dirty="0"/>
              <a:t> на </a:t>
            </a:r>
            <a:r>
              <a:rPr lang="bg-BG" sz="2400" b="1" dirty="0"/>
              <a:t>друго място</a:t>
            </a:r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Обобщение</a:t>
            </a:r>
            <a:endParaRPr lang="en-US" dirty="0"/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E369AAE7-BDDC-FE11-A61E-E20F7F6632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23049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Title">
            <a:extLst>
              <a:ext uri="{FF2B5EF4-FFF2-40B4-BE49-F238E27FC236}">
                <a16:creationId xmlns:a16="http://schemas.microsoft.com/office/drawing/2014/main" id="{FA0703FC-0F8F-4C80-A615-E4B381EC0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Въпроси</a:t>
            </a:r>
            <a:r>
              <a:rPr lang="en-US" dirty="0"/>
              <a:t>?</a:t>
            </a:r>
          </a:p>
        </p:txBody>
      </p:sp>
      <p:sp>
        <p:nvSpPr>
          <p:cNvPr id="2" name="Rectangle Bottom Copyright">
            <a:extLst>
              <a:ext uri="{FF2B5EF4-FFF2-40B4-BE49-F238E27FC236}">
                <a16:creationId xmlns:a16="http://schemas.microsoft.com/office/drawing/2014/main" id="{664812A4-2991-44D1-BFE9-32E55AADF8A5}"/>
              </a:ext>
            </a:extLst>
          </p:cNvPr>
          <p:cNvSpPr/>
          <p:nvPr/>
        </p:nvSpPr>
        <p:spPr>
          <a:xfrm>
            <a:off x="111000" y="6454758"/>
            <a:ext cx="11970000" cy="304242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Проект "</a:t>
            </a:r>
            <a:r>
              <a:rPr lang="bg-BG" sz="1600" dirty="0">
                <a:solidFill>
                  <a:schemeClr val="bg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Отворено учебно съдържание по програмиране и ИТ</a:t>
            </a: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", СофтУни Фондация (лиценз </a:t>
            </a:r>
            <a:r>
              <a:rPr lang="en-US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CC-BY-NC-SA</a:t>
            </a: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endParaRPr lang="bg-BG" sz="2400" dirty="0">
              <a:solidFill>
                <a:schemeClr val="bg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2534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48C3C93-90A1-4D31-BEA6-B54D1106CE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2" name="Slide Body">
            <a:extLst>
              <a:ext uri="{FF2B5EF4-FFF2-40B4-BE49-F238E27FC236}">
                <a16:creationId xmlns:a16="http://schemas.microsoft.com/office/drawing/2014/main" id="{980F49B1-E4BE-4389-A747-7AB9B71AD9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269001"/>
            <a:ext cx="9865598" cy="2474999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bg-BG" sz="3200" dirty="0"/>
              <a:t>Този курс</a:t>
            </a:r>
            <a:r>
              <a:rPr lang="en-US" sz="3200" dirty="0"/>
              <a:t> (</a:t>
            </a:r>
            <a:r>
              <a:rPr lang="bg-BG" sz="3200" dirty="0"/>
              <a:t>презентации, примери, демонстрационен код, упражнения, домашни, видео и други активи</a:t>
            </a:r>
            <a:r>
              <a:rPr lang="en-US" sz="3200" dirty="0"/>
              <a:t>) </a:t>
            </a:r>
            <a:r>
              <a:rPr lang="bg-BG" sz="3200" dirty="0"/>
              <a:t>представлява</a:t>
            </a:r>
            <a:r>
              <a:rPr lang="en-US" sz="3200" dirty="0"/>
              <a:t> </a:t>
            </a:r>
            <a:r>
              <a:rPr lang="bg-BG" sz="3200" b="1" dirty="0"/>
              <a:t>свободно учебно съдържание </a:t>
            </a:r>
            <a:r>
              <a:rPr lang="bg-BG" sz="3200" dirty="0"/>
              <a:t>и се разпространява под свободен лиценз </a:t>
            </a:r>
            <a:r>
              <a:rPr lang="en-US" sz="3200" b="1" dirty="0"/>
              <a:t>CC-BY-NC-SA</a:t>
            </a:r>
            <a:endParaRPr lang="bg-BG" sz="3200" dirty="0"/>
          </a:p>
        </p:txBody>
      </p:sp>
      <p:pic>
        <p:nvPicPr>
          <p:cNvPr id="6" name="Picture License" descr="License">
            <a:extLst>
              <a:ext uri="{FF2B5EF4-FFF2-40B4-BE49-F238E27FC236}">
                <a16:creationId xmlns:a16="http://schemas.microsoft.com/office/drawing/2014/main" id="{82BA520F-A037-4E01-AA18-27D9F1E930A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226175" y="1440120"/>
            <a:ext cx="1198986" cy="1268880"/>
          </a:xfrm>
          <a:prstGeom prst="rect">
            <a:avLst/>
          </a:prstGeom>
        </p:spPr>
      </p:pic>
      <p:sp>
        <p:nvSpPr>
          <p:cNvPr id="3" name="Slide Title">
            <a:extLst>
              <a:ext uri="{FF2B5EF4-FFF2-40B4-BE49-F238E27FC236}">
                <a16:creationId xmlns:a16="http://schemas.microsoft.com/office/drawing/2014/main" id="{E5F1FB41-80C3-4816-BC47-CCC50632E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Лиценз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18DF19-B750-4C88-975B-661A6BF61F5E}"/>
              </a:ext>
            </a:extLst>
          </p:cNvPr>
          <p:cNvSpPr txBox="1"/>
          <p:nvPr/>
        </p:nvSpPr>
        <p:spPr>
          <a:xfrm>
            <a:off x="190401" y="3927519"/>
            <a:ext cx="11710599" cy="1979644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marL="360363" indent="-360363" defTabSz="1218438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lang="bg-BG" sz="3200" dirty="0"/>
              <a:t>Проект "</a:t>
            </a:r>
            <a:r>
              <a:rPr lang="bg-BG" sz="3200" b="1" dirty="0"/>
              <a:t>Отворено учебно съдържание по програмиране и ИТ</a:t>
            </a:r>
            <a:r>
              <a:rPr lang="bg-BG" sz="3200" dirty="0"/>
              <a:t>" към Фондация "Софтуерен университет"</a:t>
            </a:r>
            <a:r>
              <a:rPr lang="en-US" sz="3200" dirty="0"/>
              <a:t>:</a:t>
            </a:r>
            <a:endParaRPr lang="bg-BG" sz="3200" dirty="0"/>
          </a:p>
          <a:p>
            <a:pPr marL="817563" lvl="1" indent="-360363" defTabSz="1218438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  <a:hlinkClick r:id="rId4"/>
              </a:rPr>
              <a:t>https://github.com/BG-IT-Edu</a:t>
            </a:r>
            <a:endParaRPr kumimoji="0" lang="bg-BG" sz="3200" b="0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7" name="Picture 6" title="CC-BY-NC-SA License">
            <a:hlinkClick r:id="rId5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F6C77C47-F7D8-A176-5C69-7FDE5C7E80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31000" y="2908593"/>
            <a:ext cx="1989336" cy="696022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79276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639B59-514B-DA93-AA68-21090FAF78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4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01FB776-9E1B-7347-6CEE-8FC58F0ED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Компютърни системи </a:t>
            </a:r>
            <a:r>
              <a:rPr lang="en-US" dirty="0"/>
              <a:t>(</a:t>
            </a:r>
            <a:r>
              <a:rPr lang="bg-BG" dirty="0"/>
              <a:t>КС</a:t>
            </a:r>
            <a:r>
              <a:rPr lang="en-US" dirty="0"/>
              <a:t>)</a:t>
            </a:r>
            <a:endParaRPr lang="en-BG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E647CDB-E41C-3017-5AC7-46AB2B5E27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r>
              <a:rPr lang="bg-BG" sz="3200" dirty="0"/>
              <a:t>Съвкупност от </a:t>
            </a:r>
            <a:r>
              <a:rPr lang="bg-BG" sz="3200" b="1" dirty="0"/>
              <a:t>хардуер</a:t>
            </a:r>
            <a:r>
              <a:rPr lang="bg-BG" sz="3200" dirty="0"/>
              <a:t> и </a:t>
            </a:r>
            <a:r>
              <a:rPr lang="bg-BG" sz="3200" b="1" dirty="0"/>
              <a:t>софтуер</a:t>
            </a:r>
          </a:p>
          <a:p>
            <a:r>
              <a:rPr lang="bg-BG" sz="3200" dirty="0"/>
              <a:t>Работят </a:t>
            </a:r>
            <a:r>
              <a:rPr lang="bg-BG" sz="3200" b="1" dirty="0"/>
              <a:t>заедно</a:t>
            </a:r>
            <a:r>
              <a:rPr lang="bg-BG" sz="3200" dirty="0"/>
              <a:t> и изпълняват </a:t>
            </a:r>
            <a:r>
              <a:rPr lang="bg-BG" sz="3200" b="1" dirty="0"/>
              <a:t>задачи</a:t>
            </a:r>
            <a:r>
              <a:rPr lang="bg-BG" sz="3200" dirty="0"/>
              <a:t>, зададени от </a:t>
            </a:r>
            <a:r>
              <a:rPr lang="bg-BG" sz="3200" b="1" dirty="0">
                <a:solidFill>
                  <a:schemeClr val="bg1"/>
                </a:solidFill>
              </a:rPr>
              <a:t>потребителя</a:t>
            </a:r>
          </a:p>
          <a:p>
            <a:r>
              <a:rPr lang="bg-BG" sz="3200" dirty="0"/>
              <a:t>Те се </a:t>
            </a:r>
            <a:r>
              <a:rPr lang="bg-BG" sz="3200" b="1" dirty="0">
                <a:solidFill>
                  <a:schemeClr val="bg1"/>
                </a:solidFill>
              </a:rPr>
              <a:t>управляват</a:t>
            </a:r>
            <a:r>
              <a:rPr lang="bg-BG" sz="3200" dirty="0"/>
              <a:t>, </a:t>
            </a:r>
            <a:r>
              <a:rPr lang="bg-BG" sz="3200" b="1" dirty="0">
                <a:solidFill>
                  <a:schemeClr val="bg1"/>
                </a:solidFill>
              </a:rPr>
              <a:t>настройват</a:t>
            </a:r>
            <a:r>
              <a:rPr lang="bg-BG" sz="3200" dirty="0"/>
              <a:t> и </a:t>
            </a:r>
            <a:r>
              <a:rPr lang="bg-BG" sz="3200" b="1" dirty="0">
                <a:solidFill>
                  <a:schemeClr val="bg1"/>
                </a:solidFill>
              </a:rPr>
              <a:t>поддържат</a:t>
            </a:r>
            <a:r>
              <a:rPr lang="bg-BG" sz="3200" dirty="0"/>
              <a:t> за </a:t>
            </a:r>
            <a:r>
              <a:rPr lang="bg-BG" sz="3200" b="1" dirty="0"/>
              <a:t>правилна работа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FE2156-48B1-1D18-E494-5C17DF0E82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9750" y="3368110"/>
            <a:ext cx="4972500" cy="3138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357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8582364-8172-A113-6018-647684B225A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5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19B679-4974-562D-10E8-2991CFE88D0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sz="3600" dirty="0"/>
              <a:t>Компютърните системи </a:t>
            </a:r>
            <a:r>
              <a:rPr lang="en-US" sz="3600" dirty="0"/>
              <a:t>(</a:t>
            </a:r>
            <a:r>
              <a:rPr lang="bg-BG" sz="3600" dirty="0"/>
              <a:t>КС</a:t>
            </a:r>
            <a:r>
              <a:rPr lang="en-US" sz="3600" dirty="0"/>
              <a:t>)</a:t>
            </a:r>
            <a:r>
              <a:rPr lang="bg-BG" sz="3600" dirty="0"/>
              <a:t> са </a:t>
            </a:r>
            <a:r>
              <a:rPr lang="bg-BG" sz="3600" b="1" dirty="0"/>
              <a:t>навсякъде около нас</a:t>
            </a:r>
            <a:r>
              <a:rPr lang="en-US" sz="3600" dirty="0"/>
              <a:t>:</a:t>
            </a:r>
            <a:endParaRPr lang="bg-BG" sz="3600" dirty="0"/>
          </a:p>
          <a:p>
            <a:pPr lvl="1"/>
            <a:r>
              <a:rPr lang="bg-BG" sz="3400" b="1" dirty="0">
                <a:solidFill>
                  <a:schemeClr val="bg1"/>
                </a:solidFill>
              </a:rPr>
              <a:t>Телефони</a:t>
            </a:r>
          </a:p>
          <a:p>
            <a:pPr lvl="1"/>
            <a:r>
              <a:rPr lang="bg-BG" sz="3400" b="1" dirty="0">
                <a:solidFill>
                  <a:schemeClr val="bg1"/>
                </a:solidFill>
              </a:rPr>
              <a:t>Лаптопи</a:t>
            </a:r>
          </a:p>
          <a:p>
            <a:pPr lvl="1"/>
            <a:r>
              <a:rPr lang="bg-BG" sz="3400" b="1" dirty="0">
                <a:solidFill>
                  <a:schemeClr val="bg1"/>
                </a:solidFill>
              </a:rPr>
              <a:t>Умни уреди</a:t>
            </a:r>
            <a:endParaRPr lang="en-US" sz="3400" b="1" dirty="0">
              <a:solidFill>
                <a:schemeClr val="bg1"/>
              </a:solidFill>
            </a:endParaRPr>
          </a:p>
          <a:p>
            <a:pPr lvl="1"/>
            <a:r>
              <a:rPr lang="bg-BG" sz="3400" dirty="0"/>
              <a:t>И др.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15DB36A-6B0B-4193-FAFF-7E2D162A0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Роля на КС </a:t>
            </a:r>
            <a:r>
              <a:rPr lang="en-US" dirty="0"/>
              <a:t>(1)</a:t>
            </a:r>
            <a:endParaRPr lang="en-B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B73FD36-E1D6-2859-D7BC-123E91EDF97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10" b="17391"/>
          <a:stretch/>
        </p:blipFill>
        <p:spPr>
          <a:xfrm>
            <a:off x="3504239" y="3698999"/>
            <a:ext cx="8432498" cy="280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70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8582364-8172-A113-6018-647684B225A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6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19B679-4974-562D-10E8-2991CFE88D0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sz="3600" dirty="0"/>
              <a:t>От </a:t>
            </a:r>
            <a:r>
              <a:rPr lang="bg-BG" sz="3600" b="1" dirty="0"/>
              <a:t>съществено значение </a:t>
            </a:r>
            <a:r>
              <a:rPr lang="bg-BG" sz="3600" dirty="0"/>
              <a:t>са за</a:t>
            </a:r>
            <a:r>
              <a:rPr lang="en-US" sz="3600" dirty="0"/>
              <a:t>:</a:t>
            </a:r>
          </a:p>
          <a:p>
            <a:pPr lvl="1"/>
            <a:r>
              <a:rPr lang="bg-BG" sz="3400" b="1" dirty="0">
                <a:solidFill>
                  <a:schemeClr val="bg1"/>
                </a:solidFill>
              </a:rPr>
              <a:t>Работа</a:t>
            </a:r>
            <a:r>
              <a:rPr lang="bg-BG" sz="3400" dirty="0"/>
              <a:t> </a:t>
            </a:r>
            <a:r>
              <a:rPr lang="en-GB" sz="3400" dirty="0"/>
              <a:t>–</a:t>
            </a:r>
            <a:r>
              <a:rPr lang="bg-BG" sz="3400" dirty="0"/>
              <a:t> офис софтуер, интернет, комуникация</a:t>
            </a:r>
          </a:p>
          <a:p>
            <a:pPr lvl="1"/>
            <a:r>
              <a:rPr lang="bg-BG" sz="3400" b="1" dirty="0">
                <a:solidFill>
                  <a:schemeClr val="bg1"/>
                </a:solidFill>
              </a:rPr>
              <a:t>Бизнес</a:t>
            </a:r>
            <a:r>
              <a:rPr lang="bg-BG" sz="3400" dirty="0"/>
              <a:t> </a:t>
            </a:r>
            <a:r>
              <a:rPr lang="en-GB" sz="3400" dirty="0"/>
              <a:t>–</a:t>
            </a:r>
            <a:r>
              <a:rPr lang="bg-BG" sz="3400" dirty="0"/>
              <a:t> управление на данни, складови системи, обработка на информация</a:t>
            </a:r>
            <a:endParaRPr lang="en-BG" sz="34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15DB36A-6B0B-4193-FAFF-7E2D162A0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Роля на КС </a:t>
            </a:r>
            <a:r>
              <a:rPr lang="en-US" dirty="0"/>
              <a:t>(2)</a:t>
            </a:r>
            <a:endParaRPr lang="en-B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563883-9089-9658-F827-C0D77511E8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9026" y="3170165"/>
            <a:ext cx="2325372" cy="348533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689BC2-4978-D146-B11B-285EFFEA81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7602" y="4173768"/>
            <a:ext cx="3393822" cy="2481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151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8582364-8172-A113-6018-647684B225A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7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19B679-4974-562D-10E8-2991CFE88D0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bg-BG" sz="3400" b="1" dirty="0">
                <a:solidFill>
                  <a:schemeClr val="bg1"/>
                </a:solidFill>
              </a:rPr>
              <a:t>Учебен процес </a:t>
            </a:r>
            <a:r>
              <a:rPr lang="en-GB" sz="3400" dirty="0"/>
              <a:t>–</a:t>
            </a:r>
            <a:r>
              <a:rPr lang="bg-BG" sz="3400" dirty="0"/>
              <a:t> дистанционно обучение, презентации</a:t>
            </a:r>
          </a:p>
          <a:p>
            <a:pPr lvl="1"/>
            <a:r>
              <a:rPr lang="bg-BG" sz="3400" b="1" dirty="0">
                <a:solidFill>
                  <a:schemeClr val="bg1"/>
                </a:solidFill>
              </a:rPr>
              <a:t>Забавление</a:t>
            </a:r>
            <a:r>
              <a:rPr lang="bg-BG" sz="3400" dirty="0"/>
              <a:t> </a:t>
            </a:r>
            <a:r>
              <a:rPr lang="en-GB" sz="3400" dirty="0"/>
              <a:t>–</a:t>
            </a:r>
            <a:r>
              <a:rPr lang="bg-BG" sz="3400" dirty="0"/>
              <a:t> игри, музика, видео</a:t>
            </a:r>
            <a:endParaRPr lang="en-BG" sz="34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15DB36A-6B0B-4193-FAFF-7E2D162A0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Роля на КС </a:t>
            </a:r>
            <a:r>
              <a:rPr lang="en-US" dirty="0"/>
              <a:t>(3)</a:t>
            </a:r>
            <a:endParaRPr lang="en-B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652772-69C3-7102-D9AE-435C8A6022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3000" y="2484785"/>
            <a:ext cx="4005000" cy="4005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24E1E89-22EE-B747-B968-2A38679CC0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4000" y="2812991"/>
            <a:ext cx="4005000" cy="3676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01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10A1F4-7702-17D0-8633-CC81178CE3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8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6EB813-2CCD-671F-4F95-333A42AEE2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sz="3600" dirty="0"/>
              <a:t>Включва всички </a:t>
            </a:r>
            <a:r>
              <a:rPr lang="bg-BG" sz="3600" b="1" dirty="0"/>
              <a:t>действия</a:t>
            </a:r>
            <a:r>
              <a:rPr lang="bg-BG" sz="3600" dirty="0"/>
              <a:t>, с които</a:t>
            </a:r>
            <a:r>
              <a:rPr lang="en-US" sz="3600" dirty="0"/>
              <a:t>:</a:t>
            </a:r>
          </a:p>
          <a:p>
            <a:pPr lvl="1"/>
            <a:r>
              <a:rPr lang="bg-BG" sz="3400" dirty="0"/>
              <a:t>Настройваме </a:t>
            </a:r>
            <a:r>
              <a:rPr lang="bg-BG" sz="3400" b="1" dirty="0"/>
              <a:t>параметрите</a:t>
            </a:r>
            <a:r>
              <a:rPr lang="bg-BG" sz="3400" dirty="0"/>
              <a:t> на </a:t>
            </a:r>
            <a:r>
              <a:rPr lang="bg-BG" sz="3400" b="1" dirty="0">
                <a:solidFill>
                  <a:schemeClr val="bg1"/>
                </a:solidFill>
              </a:rPr>
              <a:t>операционната система</a:t>
            </a:r>
          </a:p>
          <a:p>
            <a:pPr lvl="1"/>
            <a:r>
              <a:rPr lang="bg-BG" sz="3400" dirty="0"/>
              <a:t>Добавяме или премахваме </a:t>
            </a:r>
            <a:r>
              <a:rPr lang="bg-BG" sz="3400" b="1" dirty="0">
                <a:solidFill>
                  <a:schemeClr val="bg1"/>
                </a:solidFill>
              </a:rPr>
              <a:t>потребители</a:t>
            </a:r>
          </a:p>
          <a:p>
            <a:pPr lvl="1"/>
            <a:r>
              <a:rPr lang="bg-BG" sz="3400" dirty="0"/>
              <a:t>Променяме </a:t>
            </a:r>
            <a:r>
              <a:rPr lang="bg-BG" sz="3400" b="1" dirty="0"/>
              <a:t>режима </a:t>
            </a:r>
            <a:r>
              <a:rPr lang="bg-BG" sz="3400" dirty="0"/>
              <a:t>на</a:t>
            </a:r>
            <a:r>
              <a:rPr lang="bg-BG" sz="3400" b="1" dirty="0"/>
              <a:t> </a:t>
            </a:r>
            <a:r>
              <a:rPr lang="bg-BG" sz="3400" b="1" dirty="0">
                <a:solidFill>
                  <a:schemeClr val="bg1"/>
                </a:solidFill>
              </a:rPr>
              <a:t>работа</a:t>
            </a:r>
            <a:r>
              <a:rPr lang="bg-BG" sz="3400" b="1" dirty="0"/>
              <a:t> </a:t>
            </a:r>
            <a:r>
              <a:rPr lang="en-US" sz="3400" dirty="0"/>
              <a:t>(</a:t>
            </a:r>
            <a:r>
              <a:rPr lang="bg-BG" sz="3400" dirty="0"/>
              <a:t>пестене на енергия</a:t>
            </a:r>
            <a:r>
              <a:rPr lang="en-US" sz="3400" dirty="0"/>
              <a:t>)</a:t>
            </a:r>
            <a:endParaRPr lang="bg-BG" sz="3400" dirty="0"/>
          </a:p>
          <a:p>
            <a:pPr lvl="1"/>
            <a:r>
              <a:rPr lang="bg-BG" sz="3400" dirty="0"/>
              <a:t>Конфигурираме </a:t>
            </a:r>
            <a:r>
              <a:rPr lang="bg-BG" sz="3400" b="1" dirty="0">
                <a:solidFill>
                  <a:schemeClr val="bg1"/>
                </a:solidFill>
              </a:rPr>
              <a:t>мрежата</a:t>
            </a:r>
          </a:p>
          <a:p>
            <a:pPr lvl="1"/>
            <a:r>
              <a:rPr lang="bg-BG" sz="3400" dirty="0"/>
              <a:t>Инсталираме или деинсталираме </a:t>
            </a:r>
            <a:r>
              <a:rPr lang="bg-BG" sz="3400" b="1" dirty="0">
                <a:solidFill>
                  <a:schemeClr val="bg1"/>
                </a:solidFill>
              </a:rPr>
              <a:t>хардуер</a:t>
            </a:r>
          </a:p>
          <a:p>
            <a:pPr lvl="1"/>
            <a:r>
              <a:rPr lang="bg-BG" sz="3400" dirty="0"/>
              <a:t>Реагираме при </a:t>
            </a:r>
            <a:r>
              <a:rPr lang="bg-BG" sz="3400" b="1" dirty="0">
                <a:solidFill>
                  <a:schemeClr val="bg1"/>
                </a:solidFill>
              </a:rPr>
              <a:t>съобщения</a:t>
            </a:r>
            <a:r>
              <a:rPr lang="bg-BG" sz="3400" b="1" dirty="0"/>
              <a:t> </a:t>
            </a:r>
            <a:r>
              <a:rPr lang="bg-BG" sz="3400" dirty="0"/>
              <a:t>от</a:t>
            </a:r>
            <a:r>
              <a:rPr lang="bg-BG" sz="3400" b="1" dirty="0"/>
              <a:t> системата</a:t>
            </a:r>
            <a:endParaRPr lang="en-BG" sz="34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24A078E-8983-D02F-21B0-E71722DFC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Управление на КС</a:t>
            </a:r>
            <a:endParaRPr lang="en-BG" dirty="0"/>
          </a:p>
        </p:txBody>
      </p:sp>
    </p:spTree>
    <p:extLst>
      <p:ext uri="{BB962C8B-B14F-4D97-AF65-F5344CB8AC3E}">
        <p14:creationId xmlns:p14="http://schemas.microsoft.com/office/powerpoint/2010/main" val="234955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10A1F4-7702-17D0-8633-CC81178CE3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9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6EB813-2CCD-671F-4F95-333A42AEE2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b="1" dirty="0"/>
              <a:t>Софтуерни инструменти</a:t>
            </a:r>
            <a:r>
              <a:rPr lang="en-US" dirty="0"/>
              <a:t>:</a:t>
            </a:r>
            <a:endParaRPr lang="bg-BG" dirty="0"/>
          </a:p>
          <a:p>
            <a:pPr lvl="1"/>
            <a:r>
              <a:rPr lang="en-US" b="1" dirty="0">
                <a:solidFill>
                  <a:schemeClr val="bg1"/>
                </a:solidFill>
              </a:rPr>
              <a:t>Control Panel </a:t>
            </a:r>
            <a:r>
              <a:rPr lang="en-US" dirty="0"/>
              <a:t>(Windows)</a:t>
            </a:r>
          </a:p>
          <a:p>
            <a:pPr lvl="1"/>
            <a:r>
              <a:rPr lang="en-US" b="1" dirty="0">
                <a:solidFill>
                  <a:schemeClr val="bg1"/>
                </a:solidFill>
              </a:rPr>
              <a:t>Settings</a:t>
            </a:r>
            <a:r>
              <a:rPr lang="en-US" dirty="0"/>
              <a:t> (Windows/macOS/Linux)</a:t>
            </a:r>
          </a:p>
          <a:p>
            <a:pPr lvl="1"/>
            <a:r>
              <a:rPr lang="en-US" b="1" dirty="0">
                <a:solidFill>
                  <a:schemeClr val="bg1"/>
                </a:solidFill>
              </a:rPr>
              <a:t>Command Prompt </a:t>
            </a:r>
            <a:r>
              <a:rPr lang="en-US" dirty="0"/>
              <a:t>(Windows) /</a:t>
            </a:r>
            <a:br>
              <a:rPr lang="en-US" dirty="0"/>
            </a:br>
            <a:r>
              <a:rPr lang="en-US" b="1" dirty="0">
                <a:solidFill>
                  <a:schemeClr val="bg1"/>
                </a:solidFill>
              </a:rPr>
              <a:t>Terminal</a:t>
            </a:r>
            <a:r>
              <a:rPr lang="en-US" dirty="0"/>
              <a:t> (Linux/macOS)</a:t>
            </a:r>
          </a:p>
          <a:p>
            <a:pPr lvl="1"/>
            <a:endParaRPr lang="en-B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24A078E-8983-D02F-21B0-E71722DFC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Средства за управление на КС (</a:t>
            </a:r>
            <a:r>
              <a:rPr lang="en-US" dirty="0"/>
              <a:t>1)</a:t>
            </a:r>
            <a:endParaRPr lang="en-B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80B8B0-1425-7954-DC8B-E346B14650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6000" y="1196126"/>
            <a:ext cx="3510000" cy="231291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CC7E584-115A-B3D0-7546-2B4A2A3DD0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9175" y="3697137"/>
            <a:ext cx="4292600" cy="1026684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667F405-8B28-17B0-B05C-3D2F9F5CD8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000" y="4459959"/>
            <a:ext cx="3465000" cy="225787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1CB24AD-7DFC-7998-01F3-BCB7E27247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3354" y="4936542"/>
            <a:ext cx="3240000" cy="1639172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35901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oftUni">
  <a:themeElements>
    <a:clrScheme name="Custom 2">
      <a:dk1>
        <a:srgbClr val="234465"/>
      </a:dk1>
      <a:lt1>
        <a:srgbClr val="BF7800"/>
      </a:lt1>
      <a:dk2>
        <a:srgbClr val="234465"/>
      </a:dk2>
      <a:lt2>
        <a:srgbClr val="FFFFFF"/>
      </a:lt2>
      <a:accent1>
        <a:srgbClr val="FFA000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BF7800"/>
      </a:hlink>
      <a:folHlink>
        <a:srgbClr val="EF9511"/>
      </a:folHlink>
    </a:clrScheme>
    <a:fontScheme name="SoftUn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32868</TotalTime>
  <Words>1625</Words>
  <Application>Microsoft Macintosh PowerPoint</Application>
  <PresentationFormat>Widescreen</PresentationFormat>
  <Paragraphs>284</Paragraphs>
  <Slides>38</Slides>
  <Notes>10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3" baseType="lpstr">
      <vt:lpstr>Arial</vt:lpstr>
      <vt:lpstr>Calibri</vt:lpstr>
      <vt:lpstr>Consolas</vt:lpstr>
      <vt:lpstr>Wingdings</vt:lpstr>
      <vt:lpstr>SoftUni</vt:lpstr>
      <vt:lpstr>Управление на компютърни системи</vt:lpstr>
      <vt:lpstr>Съдържание</vt:lpstr>
      <vt:lpstr>Компютърни системи</vt:lpstr>
      <vt:lpstr>Компютърни системи (КС)</vt:lpstr>
      <vt:lpstr>Роля на КС (1)</vt:lpstr>
      <vt:lpstr>Роля на КС (2)</vt:lpstr>
      <vt:lpstr>Роля на КС (3)</vt:lpstr>
      <vt:lpstr>Управление на КС</vt:lpstr>
      <vt:lpstr>Средства за управление на КС (1)</vt:lpstr>
      <vt:lpstr>Средства за управление на КС (2)</vt:lpstr>
      <vt:lpstr>Системни съобщения</vt:lpstr>
      <vt:lpstr>Реагиране при системни съобщения</vt:lpstr>
      <vt:lpstr>Команди и скриптове</vt:lpstr>
      <vt:lpstr>Команди и скриптове</vt:lpstr>
      <vt:lpstr>Основни команди в Windows</vt:lpstr>
      <vt:lpstr>Основни команди в Linux</vt:lpstr>
      <vt:lpstr>.bat файлове в Windows</vt:lpstr>
      <vt:lpstr>.sh файлове в Linux</vt:lpstr>
      <vt:lpstr>Пример</vt:lpstr>
      <vt:lpstr>Създаване на batch скрипт</vt:lpstr>
      <vt:lpstr>Запазване на скрипта</vt:lpstr>
      <vt:lpstr>Резултат</vt:lpstr>
      <vt:lpstr>Конфигурационни файлове</vt:lpstr>
      <vt:lpstr>Конфигурационни файлове</vt:lpstr>
      <vt:lpstr>Роля на конфигурационните файлове</vt:lpstr>
      <vt:lpstr>Основни конфигурационни файлове в Windows</vt:lpstr>
      <vt:lpstr>Основни конфигурационни файлове в Linux</vt:lpstr>
      <vt:lpstr>Защита и архивиране на информация</vt:lpstr>
      <vt:lpstr>Защита на информация</vt:lpstr>
      <vt:lpstr>Методи за защита на информация</vt:lpstr>
      <vt:lpstr>Архивиране на информация</vt:lpstr>
      <vt:lpstr>Методи за архивиране на данни</vt:lpstr>
      <vt:lpstr>Пример</vt:lpstr>
      <vt:lpstr>Създаване на batch скрипт</vt:lpstr>
      <vt:lpstr>Резултат</vt:lpstr>
      <vt:lpstr>Обобщение</vt:lpstr>
      <vt:lpstr>Въпроси?</vt:lpstr>
      <vt:lpstr>Лиценз</vt:lpstr>
    </vt:vector>
  </TitlesOfParts>
  <Manager/>
  <Company>BG-IT-Edu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Управление на компютърни системи</dc:title>
  <dc:subject>Модул 4: Информационни технологии</dc:subject>
  <dc:creator>BG-IT-Edu</dc:creator>
  <cp:keywords>programming; training; course</cp:keywords>
  <dc:description>Open Programming and IT Courseware for IT Teachers (BG-IT-Edu): https://github.com/BG-IT-Edu
With the kind support of SoftUni: https://softuni.bg</dc:description>
  <cp:lastModifiedBy>Mirela Damyanova</cp:lastModifiedBy>
  <cp:revision>314</cp:revision>
  <dcterms:created xsi:type="dcterms:W3CDTF">2018-05-23T13:08:44Z</dcterms:created>
  <dcterms:modified xsi:type="dcterms:W3CDTF">2025-09-04T07:14:42Z</dcterms:modified>
  <cp:category/>
</cp:coreProperties>
</file>